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4" r:id="rId2"/>
    <p:sldId id="288" r:id="rId3"/>
    <p:sldId id="268" r:id="rId4"/>
    <p:sldId id="259" r:id="rId5"/>
    <p:sldId id="274" r:id="rId6"/>
    <p:sldId id="275" r:id="rId7"/>
    <p:sldId id="290" r:id="rId8"/>
    <p:sldId id="276" r:id="rId9"/>
    <p:sldId id="272" r:id="rId10"/>
    <p:sldId id="269" r:id="rId11"/>
    <p:sldId id="277" r:id="rId12"/>
    <p:sldId id="271" r:id="rId13"/>
    <p:sldId id="270" r:id="rId14"/>
    <p:sldId id="281" r:id="rId15"/>
    <p:sldId id="295" r:id="rId16"/>
    <p:sldId id="296" r:id="rId17"/>
    <p:sldId id="297" r:id="rId18"/>
    <p:sldId id="298" r:id="rId19"/>
    <p:sldId id="278" r:id="rId20"/>
    <p:sldId id="279" r:id="rId21"/>
    <p:sldId id="293" r:id="rId22"/>
    <p:sldId id="283" r:id="rId23"/>
  </p:sldIdLst>
  <p:sldSz cx="12192000" cy="6858000"/>
  <p:notesSz cx="6858000" cy="9144000"/>
  <p:embeddedFontLst>
    <p:embeddedFont>
      <p:font typeface="나눔바른고딕" panose="020B0603020101020101" pitchFamily="50" charset="-127"/>
      <p:regular r:id="rId25"/>
      <p:bold r:id="rId26"/>
    </p:embeddedFon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나눔스퀘어라운드 Bold" panose="020B0600000101010101" pitchFamily="50" charset="-127"/>
      <p:bold r:id="rId30"/>
    </p:embeddedFont>
    <p:embeddedFont>
      <p:font typeface="나눔스퀘어라운드 ExtraBold" panose="020B0600000101010101" pitchFamily="50" charset="-127"/>
      <p:bold r:id="rId31"/>
    </p:embeddedFont>
    <p:embeddedFont>
      <p:font typeface="나눔스퀘어라운드 Light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AA6"/>
    <a:srgbClr val="77A36D"/>
    <a:srgbClr val="97C777"/>
    <a:srgbClr val="618B57"/>
    <a:srgbClr val="BCD1B7"/>
    <a:srgbClr val="00CC00"/>
    <a:srgbClr val="6D9C62"/>
    <a:srgbClr val="E6E6E6"/>
    <a:srgbClr val="EB6A6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8320" autoAdjust="0"/>
  </p:normalViewPr>
  <p:slideViewPr>
    <p:cSldViewPr snapToGrid="0">
      <p:cViewPr varScale="1">
        <p:scale>
          <a:sx n="52" d="100"/>
          <a:sy n="52" d="100"/>
        </p:scale>
        <p:origin x="1228" y="48"/>
      </p:cViewPr>
      <p:guideLst/>
    </p:cSldViewPr>
  </p:slideViewPr>
  <p:notesTextViewPr>
    <p:cViewPr>
      <p:scale>
        <a:sx n="1" d="1"/>
        <a:sy n="1" d="1"/>
      </p:scale>
      <p:origin x="0" y="-2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9230B-4E18-4FE6-AD9F-B26FDAC3DB2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028F2-4B17-4465-91F7-9C175ECC0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8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저희 조의 </a:t>
            </a:r>
            <a:r>
              <a:rPr lang="en-US" altLang="ko-KR" dirty="0"/>
              <a:t>STATU</a:t>
            </a:r>
            <a:r>
              <a:rPr lang="ko-KR" altLang="en-US" dirty="0"/>
              <a:t>라는 서비스를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스타투는</a:t>
            </a:r>
            <a:r>
              <a:rPr lang="ko-KR" altLang="en-US" dirty="0"/>
              <a:t> </a:t>
            </a:r>
            <a:r>
              <a:rPr lang="en-US" altLang="ko-KR" dirty="0"/>
              <a:t>STUDY TOGETHER</a:t>
            </a:r>
            <a:r>
              <a:rPr lang="ko-KR" altLang="en-US" dirty="0"/>
              <a:t>를 줄인 말로 공부 계획을 세우고 서로 공유하며</a:t>
            </a:r>
            <a:r>
              <a:rPr lang="en-US" altLang="ko-KR" dirty="0"/>
              <a:t>, </a:t>
            </a:r>
            <a:r>
              <a:rPr lang="ko-KR" altLang="en-US" dirty="0"/>
              <a:t>함께 공부할 수 있도록 해주는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637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공부 계획 </a:t>
            </a:r>
            <a:r>
              <a:rPr lang="ko-KR" altLang="en-US" dirty="0" err="1"/>
              <a:t>세우기입니다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화면은 </a:t>
            </a:r>
            <a:r>
              <a:rPr lang="ko-KR" altLang="en-US" dirty="0" err="1"/>
              <a:t>메인페이지로</a:t>
            </a:r>
            <a:r>
              <a:rPr lang="en-US" altLang="ko-KR" dirty="0"/>
              <a:t>, </a:t>
            </a:r>
            <a:r>
              <a:rPr lang="ko-KR" altLang="en-US" dirty="0"/>
              <a:t>아직 아무 계획표가 없는 것을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계획표 추가를 눌러서 계획표 제목을 설정한 후</a:t>
            </a:r>
            <a:r>
              <a:rPr lang="en-US" altLang="ko-KR" dirty="0"/>
              <a:t>, </a:t>
            </a:r>
            <a:r>
              <a:rPr lang="ko-KR" altLang="en-US" dirty="0"/>
              <a:t>스케줄을 입력합니다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스케쥴 하단에는 그 </a:t>
            </a:r>
            <a:r>
              <a:rPr lang="ko-KR" altLang="en-US" dirty="0" err="1"/>
              <a:t>스케쥴에</a:t>
            </a:r>
            <a:r>
              <a:rPr lang="ko-KR" altLang="en-US" dirty="0"/>
              <a:t> 맞게 매일매일 할 일을 입력할 수 있게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할 일을 입력할 때는</a:t>
            </a:r>
            <a:r>
              <a:rPr lang="en-US" altLang="ko-KR" dirty="0"/>
              <a:t>, </a:t>
            </a:r>
            <a:r>
              <a:rPr lang="ko-KR" altLang="en-US" dirty="0" err="1"/>
              <a:t>모달에</a:t>
            </a:r>
            <a:r>
              <a:rPr lang="ko-KR" altLang="en-US" dirty="0"/>
              <a:t> 미리 입력해둔 스케쥴의 색상이 뜨는데</a:t>
            </a:r>
            <a:r>
              <a:rPr lang="en-US" altLang="ko-KR" dirty="0"/>
              <a:t>, </a:t>
            </a:r>
            <a:r>
              <a:rPr lang="ko-KR" altLang="en-US" dirty="0"/>
              <a:t>이를 통해 스케쥴 벼로 할 일을 입력하고 관리할 수 있게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화면을 보시면 스케쥴 </a:t>
            </a:r>
            <a:r>
              <a:rPr lang="en-US" altLang="ko-KR" dirty="0"/>
              <a:t>Bar </a:t>
            </a:r>
            <a:r>
              <a:rPr lang="ko-KR" altLang="en-US" dirty="0"/>
              <a:t>색상과 매일 할 일의 색상이 동일한 것을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할 일마다 목표 시간을 입력하여 공부시간 및 목표량을 관리할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계획표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tag</a:t>
            </a:r>
            <a:r>
              <a:rPr lang="ko-KR" altLang="en-US" dirty="0"/>
              <a:t>를 입력할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 계획표가 어떤 것들과 관련이 있는지 입력하여</a:t>
            </a:r>
            <a:r>
              <a:rPr lang="en-US" altLang="ko-KR" dirty="0"/>
              <a:t>, </a:t>
            </a:r>
            <a:r>
              <a:rPr lang="ko-KR" altLang="en-US" dirty="0"/>
              <a:t>다른 사용자들이 검색했을 때 제 계획표가 검색되도록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76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</a:t>
            </a:r>
            <a:r>
              <a:rPr lang="ko-KR" altLang="en-US" dirty="0" err="1"/>
              <a:t>페인페이지로</a:t>
            </a:r>
            <a:r>
              <a:rPr lang="en-US" altLang="ko-KR" dirty="0"/>
              <a:t>, </a:t>
            </a:r>
            <a:r>
              <a:rPr lang="ko-KR" altLang="en-US" dirty="0"/>
              <a:t>로그인을 </a:t>
            </a:r>
            <a:r>
              <a:rPr lang="ko-KR" altLang="en-US" dirty="0" err="1"/>
              <a:t>하자마자</a:t>
            </a:r>
            <a:r>
              <a:rPr lang="ko-KR" altLang="en-US" dirty="0"/>
              <a:t> 보실 수 있는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네모는 어제 한 공부를 </a:t>
            </a:r>
            <a:r>
              <a:rPr lang="ko-KR" altLang="en-US" dirty="0" err="1"/>
              <a:t>나타내주는</a:t>
            </a:r>
            <a:r>
              <a:rPr lang="ko-KR" altLang="en-US" dirty="0"/>
              <a:t> 부분이고</a:t>
            </a:r>
            <a:r>
              <a:rPr lang="en-US" altLang="ko-KR" dirty="0"/>
              <a:t>, </a:t>
            </a:r>
            <a:r>
              <a:rPr lang="ko-KR" altLang="en-US" dirty="0"/>
              <a:t>오른쪽은 오늘 할 공부를 </a:t>
            </a:r>
            <a:r>
              <a:rPr lang="ko-KR" altLang="en-US" dirty="0" err="1"/>
              <a:t>나타내주는</a:t>
            </a:r>
            <a:r>
              <a:rPr lang="ko-KR" altLang="en-US" dirty="0"/>
              <a:t>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보라색</a:t>
            </a:r>
            <a:r>
              <a:rPr lang="en-US" altLang="ko-KR" dirty="0"/>
              <a:t>, </a:t>
            </a:r>
            <a:r>
              <a:rPr lang="ko-KR" altLang="en-US" dirty="0"/>
              <a:t>분홍색 네모로 나타나 있는 것은 스케쥴입니다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밑에 </a:t>
            </a:r>
            <a:r>
              <a:rPr lang="en-US" altLang="ko-KR" dirty="0"/>
              <a:t>GIF</a:t>
            </a:r>
            <a:r>
              <a:rPr lang="ko-KR" altLang="en-US" dirty="0"/>
              <a:t>만들기 </a:t>
            </a:r>
            <a:r>
              <a:rPr lang="en-US" altLang="ko-KR" dirty="0"/>
              <a:t>/ PPT</a:t>
            </a:r>
            <a:r>
              <a:rPr lang="ko-KR" altLang="en-US" dirty="0"/>
              <a:t>작성 이라고 </a:t>
            </a:r>
            <a:r>
              <a:rPr lang="ko-KR" altLang="en-US" dirty="0" err="1"/>
              <a:t>써져있고</a:t>
            </a:r>
            <a:r>
              <a:rPr lang="en-US" altLang="ko-KR" dirty="0"/>
              <a:t>, </a:t>
            </a:r>
            <a:r>
              <a:rPr lang="ko-KR" altLang="en-US" dirty="0" err="1"/>
              <a:t>스탑워치가</a:t>
            </a:r>
            <a:r>
              <a:rPr lang="ko-KR" altLang="en-US" dirty="0"/>
              <a:t> 있는 부분은 오늘 할 일 목록입니다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오늘 할 일 목록마다 </a:t>
            </a:r>
            <a:r>
              <a:rPr lang="ko-KR" altLang="en-US" dirty="0" err="1"/>
              <a:t>스탑워치를</a:t>
            </a:r>
            <a:r>
              <a:rPr lang="ko-KR" altLang="en-US" dirty="0"/>
              <a:t> 사용할 수 있도록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스탑워치를</a:t>
            </a:r>
            <a:r>
              <a:rPr lang="ko-KR" altLang="en-US" dirty="0"/>
              <a:t> 재생하고 공부를 </a:t>
            </a:r>
            <a:r>
              <a:rPr lang="ko-KR" altLang="en-US" dirty="0" err="1"/>
              <a:t>하다보면</a:t>
            </a:r>
            <a:r>
              <a:rPr lang="ko-KR" altLang="en-US" dirty="0"/>
              <a:t> </a:t>
            </a:r>
            <a:r>
              <a:rPr lang="en-US" altLang="ko-KR" dirty="0"/>
              <a:t>progress bar</a:t>
            </a:r>
            <a:r>
              <a:rPr lang="ko-KR" altLang="en-US" dirty="0"/>
              <a:t>가 저절로 차오르는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오른쪽하단에 동그라미들 중 가장 끝 동그라미를 보시면</a:t>
            </a:r>
            <a:r>
              <a:rPr lang="en-US" altLang="ko-KR" dirty="0"/>
              <a:t>, progress bar</a:t>
            </a:r>
            <a:r>
              <a:rPr lang="ko-KR" altLang="en-US" dirty="0"/>
              <a:t>가 차오름과 함께 </a:t>
            </a:r>
            <a:r>
              <a:rPr lang="ko-KR" altLang="en-US" dirty="0" err="1"/>
              <a:t>점점진해지는</a:t>
            </a:r>
            <a:r>
              <a:rPr lang="ko-KR" altLang="en-US" dirty="0"/>
              <a:t> 것을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동그라미는 하루하루를 </a:t>
            </a:r>
            <a:r>
              <a:rPr lang="ko-KR" altLang="en-US" dirty="0" err="1"/>
              <a:t>나타낸것으로</a:t>
            </a:r>
            <a:r>
              <a:rPr lang="en-US" altLang="ko-KR" dirty="0"/>
              <a:t>,</a:t>
            </a:r>
            <a:r>
              <a:rPr lang="ko-KR" altLang="en-US" dirty="0"/>
              <a:t> 매일의 목표량을 채워서 자신이 이 계획표를 얼마나 잘 지켰는지를 한눈에 확인할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43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매일매일 목표량을 채우는 모습을 빠르게 볼 수 있도록 </a:t>
            </a:r>
            <a:r>
              <a:rPr lang="ko-KR" altLang="en-US" dirty="0" err="1"/>
              <a:t>나타내보았습니다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포도송이를 연상해서 보라색 동그라미를 빼곡하게 배치하였습니다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8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계획표를 공유하는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가져온 공부 페이지를 눌렀을 때</a:t>
            </a:r>
            <a:r>
              <a:rPr lang="en-US" altLang="ko-KR" dirty="0"/>
              <a:t>, </a:t>
            </a:r>
            <a:r>
              <a:rPr lang="ko-KR" altLang="en-US" dirty="0"/>
              <a:t>아무 계획표도 없는 것을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상단 검색</a:t>
            </a:r>
            <a:r>
              <a:rPr lang="en-US" altLang="ko-KR" dirty="0"/>
              <a:t>bar</a:t>
            </a:r>
            <a:r>
              <a:rPr lang="ko-KR" altLang="en-US" dirty="0"/>
              <a:t>에 제가 관심있는 키워드를 검색하면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user</a:t>
            </a:r>
            <a:r>
              <a:rPr lang="ko-KR" altLang="en-US" dirty="0"/>
              <a:t>의 계획표들을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계획표가 검색되는 기준은</a:t>
            </a:r>
            <a:r>
              <a:rPr lang="en-US" altLang="ko-KR" dirty="0"/>
              <a:t>, user</a:t>
            </a:r>
            <a:r>
              <a:rPr lang="ko-KR" altLang="en-US" dirty="0"/>
              <a:t>가 처음 결정한 카테고리와 계획표 제목</a:t>
            </a:r>
            <a:r>
              <a:rPr lang="en-US" altLang="ko-KR" dirty="0"/>
              <a:t>, </a:t>
            </a:r>
            <a:r>
              <a:rPr lang="ko-KR" altLang="en-US" dirty="0"/>
              <a:t>계획표 </a:t>
            </a:r>
            <a:r>
              <a:rPr lang="en-US" altLang="ko-KR" dirty="0"/>
              <a:t>tag</a:t>
            </a:r>
            <a:r>
              <a:rPr lang="ko-KR" altLang="en-US" dirty="0"/>
              <a:t>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검색된 계획표 중 하나를 선택하면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&amp;</a:t>
            </a:r>
            <a:r>
              <a:rPr lang="ko-KR" altLang="en-US" dirty="0"/>
              <a:t>삭제 버튼 대신 </a:t>
            </a:r>
            <a:r>
              <a:rPr lang="en-US" altLang="ko-KR" dirty="0"/>
              <a:t>cart</a:t>
            </a:r>
            <a:r>
              <a:rPr lang="ko-KR" altLang="en-US" dirty="0"/>
              <a:t>버튼이 나타납니다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버튼을 누르면 </a:t>
            </a:r>
            <a:r>
              <a:rPr lang="en-US" altLang="ko-KR" dirty="0"/>
              <a:t>‘</a:t>
            </a:r>
            <a:r>
              <a:rPr lang="ko-KR" altLang="en-US" dirty="0"/>
              <a:t>가져온 공부</a:t>
            </a:r>
            <a:r>
              <a:rPr lang="en-US" altLang="ko-KR" dirty="0"/>
              <a:t>’ </a:t>
            </a:r>
            <a:r>
              <a:rPr lang="ko-KR" altLang="en-US" dirty="0"/>
              <a:t>페이지에 이 계획표들이 추가됩니다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가져온 공부＇ 페이지에 있는 계획표들은 담기 </a:t>
            </a:r>
            <a:r>
              <a:rPr lang="en-US" altLang="ko-KR" dirty="0"/>
              <a:t>/ </a:t>
            </a:r>
            <a:r>
              <a:rPr lang="ko-KR" altLang="en-US" dirty="0"/>
              <a:t>삭제 두 가지 버튼으로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담기 버튼을 누르면 </a:t>
            </a:r>
            <a:r>
              <a:rPr lang="en-US" altLang="ko-KR" dirty="0"/>
              <a:t>‘</a:t>
            </a:r>
            <a:r>
              <a:rPr lang="ko-KR" altLang="en-US" dirty="0"/>
              <a:t>내 공부＇ 페이지로 가져올 수 있고</a:t>
            </a:r>
            <a:r>
              <a:rPr lang="en-US" altLang="ko-KR" dirty="0"/>
              <a:t>, </a:t>
            </a:r>
            <a:r>
              <a:rPr lang="ko-KR" altLang="en-US" dirty="0"/>
              <a:t>제가 처음부터 작성한 계획표처럼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그렇기때문에 다른 사람의 계획표를 참고하고</a:t>
            </a:r>
            <a:r>
              <a:rPr lang="en-US" altLang="ko-KR" dirty="0"/>
              <a:t>, </a:t>
            </a:r>
            <a:r>
              <a:rPr lang="ko-KR" altLang="en-US" dirty="0"/>
              <a:t>저에게 맞도록 간편하게 바꿔서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해당 계획표에 별표를 눌러서 대표계획표로 설정해준 후</a:t>
            </a:r>
            <a:r>
              <a:rPr lang="en-US" altLang="ko-KR" dirty="0"/>
              <a:t>,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가면</a:t>
            </a:r>
            <a:endParaRPr lang="en-US" altLang="ko-KR" dirty="0"/>
          </a:p>
          <a:p>
            <a:r>
              <a:rPr lang="ko-KR" altLang="en-US" dirty="0"/>
              <a:t>오늘 할 일에 대해 </a:t>
            </a:r>
            <a:r>
              <a:rPr lang="ko-KR" altLang="en-US" dirty="0" err="1"/>
              <a:t>스탑워치</a:t>
            </a:r>
            <a:r>
              <a:rPr lang="ko-KR" altLang="en-US" dirty="0"/>
              <a:t> 기능을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88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다음으로는 데이터베이스 테이블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User </a:t>
            </a:r>
            <a:r>
              <a:rPr lang="ko-KR" altLang="en-US" dirty="0"/>
              <a:t>테이블과 </a:t>
            </a:r>
            <a:r>
              <a:rPr lang="en-US" altLang="ko-KR" dirty="0"/>
              <a:t>Calendar </a:t>
            </a:r>
            <a:r>
              <a:rPr lang="ko-KR" altLang="en-US" dirty="0"/>
              <a:t>테이블</a:t>
            </a:r>
            <a:r>
              <a:rPr lang="en-US" altLang="ko-KR" dirty="0"/>
              <a:t>, </a:t>
            </a:r>
            <a:r>
              <a:rPr lang="ko-KR" altLang="en-US" dirty="0"/>
              <a:t>다른 사람의 캘린더를 저장할 </a:t>
            </a:r>
            <a:r>
              <a:rPr lang="en-US" altLang="ko-KR" dirty="0" err="1"/>
              <a:t>Calendar_temp</a:t>
            </a:r>
            <a:r>
              <a:rPr lang="en-US" altLang="ko-KR" dirty="0"/>
              <a:t> </a:t>
            </a:r>
            <a:r>
              <a:rPr lang="ko-KR" altLang="en-US" dirty="0"/>
              <a:t>테이블이 있고</a:t>
            </a:r>
            <a:r>
              <a:rPr lang="en-US" altLang="ko-KR" dirty="0"/>
              <a:t>, </a:t>
            </a:r>
            <a:r>
              <a:rPr lang="ko-KR" altLang="en-US" dirty="0"/>
              <a:t>카테고리 관리를 위한 </a:t>
            </a:r>
            <a:r>
              <a:rPr lang="en-US" altLang="ko-KR" dirty="0"/>
              <a:t>Category </a:t>
            </a:r>
            <a:r>
              <a:rPr lang="ko-KR" altLang="en-US" dirty="0"/>
              <a:t>테이블이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calendar_temp</a:t>
            </a:r>
            <a:r>
              <a:rPr lang="en-US" altLang="ko-KR" dirty="0"/>
              <a:t> </a:t>
            </a:r>
            <a:r>
              <a:rPr lang="ko-KR" altLang="en-US" dirty="0"/>
              <a:t>테이블은 </a:t>
            </a:r>
            <a:r>
              <a:rPr lang="en-US" altLang="ko-KR" dirty="0"/>
              <a:t>User</a:t>
            </a:r>
            <a:r>
              <a:rPr lang="ko-KR" altLang="en-US" dirty="0"/>
              <a:t>와 </a:t>
            </a:r>
            <a:r>
              <a:rPr lang="en-US" altLang="ko-KR" dirty="0"/>
              <a:t>Calendar </a:t>
            </a:r>
            <a:r>
              <a:rPr lang="ko-KR" altLang="en-US" dirty="0"/>
              <a:t>테이블을 </a:t>
            </a:r>
            <a:r>
              <a:rPr lang="en-US" altLang="ko-KR" dirty="0"/>
              <a:t>N:N </a:t>
            </a:r>
            <a:r>
              <a:rPr lang="ko-KR" altLang="en-US" dirty="0"/>
              <a:t>관계로 하여 구성하였고 하나의 유저는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en-US" altLang="ko-KR" dirty="0"/>
              <a:t>Calendar</a:t>
            </a:r>
            <a:r>
              <a:rPr lang="ko-KR" altLang="en-US" dirty="0"/>
              <a:t>를 가질 수 있기 때문에 </a:t>
            </a:r>
            <a:r>
              <a:rPr lang="en-US" altLang="ko-KR" dirty="0"/>
              <a:t>1:N </a:t>
            </a:r>
            <a:r>
              <a:rPr lang="ko-KR" altLang="en-US" dirty="0"/>
              <a:t>관계로 구성하였습니다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마찬가지로 </a:t>
            </a:r>
            <a:r>
              <a:rPr lang="en-US" altLang="ko-KR" dirty="0"/>
              <a:t>Calendar</a:t>
            </a:r>
            <a:r>
              <a:rPr lang="ko-KR" altLang="en-US" dirty="0"/>
              <a:t>의 하위구성인 소 목표 테이블</a:t>
            </a:r>
            <a:r>
              <a:rPr lang="en-US" altLang="ko-KR" dirty="0"/>
              <a:t>(</a:t>
            </a:r>
            <a:r>
              <a:rPr lang="en-US" altLang="ko-KR" dirty="0" err="1"/>
              <a:t>Sub_title</a:t>
            </a:r>
            <a:r>
              <a:rPr lang="en-US" altLang="ko-KR" dirty="0"/>
              <a:t>)</a:t>
            </a:r>
            <a:r>
              <a:rPr lang="ko-KR" altLang="en-US" dirty="0"/>
              <a:t>과 할 일</a:t>
            </a:r>
            <a:r>
              <a:rPr lang="en-US" altLang="ko-KR" dirty="0"/>
              <a:t>(</a:t>
            </a:r>
            <a:r>
              <a:rPr lang="en-US" altLang="ko-KR" dirty="0" err="1"/>
              <a:t>Todo</a:t>
            </a:r>
            <a:r>
              <a:rPr lang="en-US" altLang="ko-KR" dirty="0"/>
              <a:t>) </a:t>
            </a:r>
            <a:r>
              <a:rPr lang="ko-KR" altLang="en-US" dirty="0"/>
              <a:t>또한 </a:t>
            </a:r>
            <a:r>
              <a:rPr lang="en-US" altLang="ko-KR" dirty="0"/>
              <a:t>1:N </a:t>
            </a:r>
            <a:r>
              <a:rPr lang="ko-KR" altLang="en-US" dirty="0"/>
              <a:t>관계로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50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데이터 입출력을 위한 </a:t>
            </a:r>
            <a:r>
              <a:rPr lang="en-US" altLang="ko-KR" dirty="0"/>
              <a:t>REST API </a:t>
            </a:r>
            <a:r>
              <a:rPr lang="ko-KR" altLang="en-US" dirty="0"/>
              <a:t>구성은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기본적인 </a:t>
            </a:r>
            <a:r>
              <a:rPr lang="en-US" altLang="ko-KR" dirty="0"/>
              <a:t>CRUD</a:t>
            </a:r>
            <a:r>
              <a:rPr lang="ko-KR" altLang="en-US" dirty="0"/>
              <a:t>과 다양한 조건에서의 데이터 출력을 위한 </a:t>
            </a:r>
            <a:r>
              <a:rPr lang="en-US" altLang="ko-KR" dirty="0"/>
              <a:t>API</a:t>
            </a:r>
            <a:r>
              <a:rPr lang="ko-KR" altLang="en-US" dirty="0"/>
              <a:t>들이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x3)</a:t>
            </a:r>
          </a:p>
          <a:p>
            <a:endParaRPr lang="en-US" altLang="ko-KR" dirty="0"/>
          </a:p>
          <a:p>
            <a:r>
              <a:rPr lang="ko-KR" altLang="en-US" dirty="0"/>
              <a:t>이와 같은 내용은 다른 팀들도 똑같이 진행한 것으로 예상하여 빠르게 넘기도록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41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삭제를 제외한 추가적인 기능으로는</a:t>
            </a:r>
          </a:p>
          <a:p>
            <a:endParaRPr lang="ko-KR" altLang="en-US" dirty="0"/>
          </a:p>
          <a:p>
            <a:r>
              <a:rPr lang="ko-KR" altLang="en-US" dirty="0"/>
              <a:t>유저가 회원가입을 하게 되면 유저 이메일로 메일을 발송해 인증하고 인증확인을 해야만 아이디를 사용할 수 있도록 만들었으며</a:t>
            </a:r>
            <a:r>
              <a:rPr lang="en-US" altLang="ko-KR" dirty="0"/>
              <a:t>, JWT</a:t>
            </a:r>
            <a:r>
              <a:rPr lang="ko-KR" altLang="en-US" dirty="0"/>
              <a:t>를 사용하여 조건에 따라 토큰이 일치하는 경우에만 </a:t>
            </a:r>
            <a:r>
              <a:rPr lang="en-US" altLang="ko-KR" dirty="0"/>
              <a:t>CRUD</a:t>
            </a:r>
            <a:r>
              <a:rPr lang="ko-KR" altLang="en-US" dirty="0"/>
              <a:t>가 가능하도록 설계하였습니다</a:t>
            </a:r>
            <a:r>
              <a:rPr lang="en-US" altLang="ko-KR" dirty="0"/>
              <a:t>.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96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개발 일정을 </a:t>
            </a:r>
            <a:r>
              <a:rPr lang="en-US" altLang="ko-KR" dirty="0"/>
              <a:t>STATU </a:t>
            </a:r>
            <a:r>
              <a:rPr lang="ko-KR" altLang="en-US" dirty="0"/>
              <a:t>내 계획표로 </a:t>
            </a:r>
            <a:r>
              <a:rPr lang="ko-KR" altLang="en-US" dirty="0" err="1"/>
              <a:t>나타내보았습니다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첫주는</a:t>
            </a:r>
            <a:r>
              <a:rPr lang="ko-KR" altLang="en-US" dirty="0"/>
              <a:t> 아이디어 회의를 통해 주제를 정했고</a:t>
            </a:r>
            <a:r>
              <a:rPr lang="en-US" altLang="ko-KR" dirty="0"/>
              <a:t>, </a:t>
            </a:r>
            <a:r>
              <a:rPr lang="ko-KR" altLang="en-US" dirty="0"/>
              <a:t>이후 일주일간 서비스에 대해 와이어프레임을 작성하며 사용 언어와 필요 기술들을 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이후</a:t>
            </a:r>
            <a:r>
              <a:rPr lang="en-US" altLang="ko-KR" dirty="0"/>
              <a:t>, </a:t>
            </a:r>
            <a:r>
              <a:rPr lang="ko-KR" altLang="en-US" dirty="0"/>
              <a:t>아이디어 회의 때 나왔던 기능들을 세세하게 다듬는 시간을 가졌습니다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캘린더를 </a:t>
            </a:r>
            <a:r>
              <a:rPr lang="ko-KR" altLang="en-US" dirty="0" err="1"/>
              <a:t>만드는데는</a:t>
            </a:r>
            <a:r>
              <a:rPr lang="ko-KR" altLang="en-US" dirty="0"/>
              <a:t> 일주일이 걸렸는데</a:t>
            </a:r>
            <a:r>
              <a:rPr lang="en-US" altLang="ko-KR" dirty="0"/>
              <a:t>, react redux typescript</a:t>
            </a:r>
            <a:r>
              <a:rPr lang="ko-KR" altLang="en-US" dirty="0"/>
              <a:t>를 처음 사용해보았기 때문에 처음에 시간이 더 많이 걸린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595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이후 세부적인 기능들을 개발하는데 속도를 높였습니다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메인페이지와</a:t>
            </a:r>
            <a:r>
              <a:rPr lang="ko-KR" altLang="en-US" dirty="0"/>
              <a:t> 내 공부 페이지를 동시에 만들면서 컴포넌트를 구성했고</a:t>
            </a:r>
            <a:r>
              <a:rPr lang="en-US" altLang="ko-KR" dirty="0"/>
              <a:t>, </a:t>
            </a:r>
            <a:r>
              <a:rPr lang="ko-KR" altLang="en-US" dirty="0"/>
              <a:t>각 페이지에 들어갈 기능들을 개발하였습니다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때</a:t>
            </a:r>
            <a:r>
              <a:rPr lang="en-US" altLang="ko-KR" dirty="0"/>
              <a:t>, back-end</a:t>
            </a:r>
            <a:r>
              <a:rPr lang="ko-KR" altLang="en-US" dirty="0"/>
              <a:t>에서는 </a:t>
            </a:r>
            <a:r>
              <a:rPr lang="en-US" altLang="ko-KR" dirty="0"/>
              <a:t>DB</a:t>
            </a:r>
            <a:r>
              <a:rPr lang="ko-KR" altLang="en-US" dirty="0"/>
              <a:t>구축을 하고 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간편로그인 기능들을 개발하고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주가 남았을 때부터 회원가입</a:t>
            </a:r>
            <a:r>
              <a:rPr lang="en-US" altLang="ko-KR" dirty="0"/>
              <a:t>, </a:t>
            </a:r>
            <a:r>
              <a:rPr lang="ko-KR" altLang="en-US" dirty="0"/>
              <a:t>로그인 </a:t>
            </a:r>
            <a:r>
              <a:rPr lang="en-US" altLang="ko-KR" dirty="0"/>
              <a:t>API</a:t>
            </a:r>
            <a:r>
              <a:rPr lang="ko-KR" altLang="en-US" dirty="0"/>
              <a:t>를 통해 실제 회원가입과 로그인이 가능하도록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유저들이 계획을 작성할 수 있도록 </a:t>
            </a:r>
            <a:r>
              <a:rPr lang="ko-KR" altLang="en-US" dirty="0" err="1"/>
              <a:t>모달을</a:t>
            </a:r>
            <a:r>
              <a:rPr lang="ko-KR" altLang="en-US" dirty="0"/>
              <a:t> 띄웠고</a:t>
            </a:r>
            <a:r>
              <a:rPr lang="en-US" altLang="ko-KR" dirty="0"/>
              <a:t>, </a:t>
            </a:r>
            <a:r>
              <a:rPr lang="ko-KR" altLang="en-US" dirty="0"/>
              <a:t>공유 기능을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 </a:t>
            </a:r>
            <a:r>
              <a:rPr lang="ko-KR" altLang="en-US" dirty="0" err="1"/>
              <a:t>일주일동안은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를 다듬어서 좀 더 </a:t>
            </a:r>
            <a:r>
              <a:rPr lang="ko-KR" altLang="en-US" dirty="0" err="1"/>
              <a:t>보기좋은</a:t>
            </a:r>
            <a:r>
              <a:rPr lang="ko-KR" altLang="en-US" dirty="0"/>
              <a:t> 서비스를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13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저희 서비스에 사용된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Front-end</a:t>
            </a:r>
            <a:r>
              <a:rPr lang="ko-KR" altLang="en-US" dirty="0"/>
              <a:t>는 </a:t>
            </a:r>
            <a:r>
              <a:rPr lang="en-US" altLang="ko-KR" dirty="0"/>
              <a:t>React, Redux, TypeScript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Back-end</a:t>
            </a:r>
            <a:r>
              <a:rPr lang="ko-KR" altLang="en-US" dirty="0"/>
              <a:t>는 </a:t>
            </a:r>
            <a:r>
              <a:rPr lang="en-US" altLang="ko-KR" dirty="0"/>
              <a:t>JPA, Gradle, spring boot</a:t>
            </a:r>
            <a:r>
              <a:rPr lang="ko-KR" altLang="en-US" dirty="0"/>
              <a:t>를 사용하였으며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swagger</a:t>
            </a:r>
            <a:r>
              <a:rPr lang="ko-KR" altLang="en-US" dirty="0"/>
              <a:t>로 연동하였습니다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en-US" altLang="ko-KR" dirty="0"/>
              <a:t>MySQL, AWS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31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발표순서는 크게 팀원 소개</a:t>
            </a:r>
            <a:r>
              <a:rPr lang="en-US" altLang="ko-KR" dirty="0"/>
              <a:t>, </a:t>
            </a:r>
            <a:r>
              <a:rPr lang="ko-KR" altLang="en-US" dirty="0"/>
              <a:t>서비스 개발 배경</a:t>
            </a:r>
            <a:r>
              <a:rPr lang="en-US" altLang="ko-KR" dirty="0"/>
              <a:t>, STATU</a:t>
            </a:r>
            <a:r>
              <a:rPr lang="ko-KR" altLang="en-US" dirty="0"/>
              <a:t> 서비스의 기능 소개</a:t>
            </a:r>
            <a:r>
              <a:rPr lang="en-US" altLang="ko-KR" dirty="0"/>
              <a:t>, </a:t>
            </a:r>
            <a:r>
              <a:rPr lang="ko-KR" altLang="en-US" dirty="0"/>
              <a:t>개발 환경 소개 순서입니다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기능 소개 파트에서는 저희의 서비스 시연영상을 보여드리면서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894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MINSU</a:t>
            </a:r>
            <a:r>
              <a:rPr lang="ko-KR" altLang="en-US" dirty="0"/>
              <a:t>조의 </a:t>
            </a:r>
            <a:r>
              <a:rPr lang="en-US" altLang="ko-KR" dirty="0"/>
              <a:t>STATU </a:t>
            </a:r>
            <a:r>
              <a:rPr lang="ko-KR" altLang="en-US" dirty="0"/>
              <a:t>프로젝트 발표를 마치겠습니다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2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저희팀은</a:t>
            </a:r>
            <a:r>
              <a:rPr lang="ko-KR" altLang="en-US" dirty="0"/>
              <a:t> </a:t>
            </a:r>
            <a:r>
              <a:rPr lang="en-US" altLang="ko-KR" dirty="0"/>
              <a:t>back-end </a:t>
            </a:r>
            <a:r>
              <a:rPr lang="ko-KR" altLang="en-US" dirty="0" err="1"/>
              <a:t>두명</a:t>
            </a:r>
            <a:r>
              <a:rPr lang="en-US" altLang="ko-KR" dirty="0"/>
              <a:t>, front-end </a:t>
            </a:r>
            <a:r>
              <a:rPr lang="ko-KR" altLang="en-US" dirty="0"/>
              <a:t>세 명으로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7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취준생들</a:t>
            </a:r>
            <a:r>
              <a:rPr lang="en-US" altLang="ko-KR" dirty="0"/>
              <a:t>, </a:t>
            </a:r>
            <a:r>
              <a:rPr lang="ko-KR" altLang="en-US" dirty="0"/>
              <a:t>지금 정말 바쁘죠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이제 또 상반기가 시작해서 자소서</a:t>
            </a:r>
            <a:r>
              <a:rPr lang="en-US" altLang="ko-KR" dirty="0"/>
              <a:t>, </a:t>
            </a:r>
            <a:r>
              <a:rPr lang="ko-KR" altLang="en-US" dirty="0" err="1"/>
              <a:t>코테</a:t>
            </a:r>
            <a:r>
              <a:rPr lang="en-US" altLang="ko-KR" dirty="0"/>
              <a:t>, </a:t>
            </a:r>
            <a:r>
              <a:rPr lang="ko-KR" altLang="en-US" dirty="0" err="1"/>
              <a:t>인적성</a:t>
            </a:r>
            <a:r>
              <a:rPr lang="ko-KR" altLang="en-US" dirty="0"/>
              <a:t> 등등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이렇게 할 일은 많은데</a:t>
            </a:r>
            <a:r>
              <a:rPr lang="en-US" altLang="ko-KR" dirty="0"/>
              <a:t> </a:t>
            </a:r>
            <a:r>
              <a:rPr lang="ko-KR" altLang="en-US" dirty="0" err="1"/>
              <a:t>계획짜기</a:t>
            </a:r>
            <a:r>
              <a:rPr lang="ko-KR" altLang="en-US" dirty="0"/>
              <a:t> 정말 </a:t>
            </a:r>
            <a:r>
              <a:rPr lang="ko-KR" altLang="en-US" dirty="0" err="1"/>
              <a:t>머리아프고</a:t>
            </a:r>
            <a:r>
              <a:rPr lang="ko-KR" altLang="en-US" dirty="0"/>
              <a:t> 힘들지않나요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97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보편적으로 취득하는 자격증인 정보처리기사 자격증을 네이버에 검색한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공부기간</a:t>
            </a:r>
            <a:r>
              <a:rPr lang="en-US" altLang="ko-KR" dirty="0"/>
              <a:t>, </a:t>
            </a:r>
            <a:r>
              <a:rPr lang="ko-KR" altLang="en-US" dirty="0"/>
              <a:t>공부 방법</a:t>
            </a:r>
            <a:r>
              <a:rPr lang="en-US" altLang="ko-KR" dirty="0"/>
              <a:t>, </a:t>
            </a:r>
            <a:r>
              <a:rPr lang="ko-KR" altLang="en-US" dirty="0"/>
              <a:t>난이도 같은 정보가 </a:t>
            </a:r>
            <a:r>
              <a:rPr lang="ko-KR" altLang="en-US" dirty="0" err="1"/>
              <a:t>알고싶은데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검색 결과로 </a:t>
            </a:r>
            <a:r>
              <a:rPr lang="ko-KR" altLang="en-US" dirty="0" err="1"/>
              <a:t>나오는건</a:t>
            </a:r>
            <a:r>
              <a:rPr lang="ko-KR" altLang="en-US" dirty="0"/>
              <a:t> 광고가 대부분입니다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86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현재 시중에 서비스되고 있는 공부</a:t>
            </a:r>
            <a:r>
              <a:rPr lang="en-US" altLang="ko-KR" dirty="0"/>
              <a:t>, </a:t>
            </a:r>
            <a:r>
              <a:rPr lang="ko-KR" altLang="en-US" dirty="0"/>
              <a:t>계획 관련 어플은 어떨까요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크게 </a:t>
            </a:r>
            <a:r>
              <a:rPr lang="ko-KR" altLang="en-US" dirty="0" err="1"/>
              <a:t>스탑워치</a:t>
            </a:r>
            <a:r>
              <a:rPr lang="ko-KR" altLang="en-US" dirty="0"/>
              <a:t> 기능과 스케줄러 기능</a:t>
            </a:r>
            <a:r>
              <a:rPr lang="en-US" altLang="ko-KR" dirty="0"/>
              <a:t> </a:t>
            </a:r>
            <a:r>
              <a:rPr lang="ko-KR" altLang="en-US" dirty="0"/>
              <a:t>둘 중 하나만 제공해주고 있는 것을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스스로 계획을 세우거나</a:t>
            </a:r>
            <a:r>
              <a:rPr lang="en-US" altLang="ko-KR" dirty="0"/>
              <a:t>, </a:t>
            </a:r>
            <a:r>
              <a:rPr lang="ko-KR" altLang="en-US" dirty="0"/>
              <a:t>공부 목표를 정해서 시간을 잴 때는 사용할 수 있지만 여전히 정보를 </a:t>
            </a:r>
            <a:r>
              <a:rPr lang="ko-KR" altLang="en-US" dirty="0" err="1"/>
              <a:t>얻는데는</a:t>
            </a:r>
            <a:r>
              <a:rPr lang="ko-KR" altLang="en-US" dirty="0"/>
              <a:t> 어려움이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13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바쁜 우리들을 위해서 필요한 기능은 계획작성</a:t>
            </a:r>
            <a:r>
              <a:rPr lang="en-US" altLang="ko-KR" dirty="0"/>
              <a:t>, </a:t>
            </a:r>
            <a:r>
              <a:rPr lang="ko-KR" altLang="en-US" dirty="0"/>
              <a:t>목표량 측정</a:t>
            </a:r>
            <a:r>
              <a:rPr lang="en-US" altLang="ko-KR" dirty="0"/>
              <a:t>, </a:t>
            </a:r>
            <a:r>
              <a:rPr lang="ko-KR" altLang="en-US" dirty="0"/>
              <a:t>정보 공유 </a:t>
            </a:r>
            <a:r>
              <a:rPr lang="en-US" altLang="ko-KR" dirty="0"/>
              <a:t>3</a:t>
            </a:r>
            <a:r>
              <a:rPr lang="ko-KR" altLang="en-US" dirty="0"/>
              <a:t>가지라고 생각했습니다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그래서 저희는 이 세가지 기능을 담은 서비스인 </a:t>
            </a:r>
            <a:r>
              <a:rPr lang="en-US" altLang="ko-KR" dirty="0"/>
              <a:t>STATU</a:t>
            </a:r>
            <a:r>
              <a:rPr lang="ko-KR" altLang="en-US" dirty="0"/>
              <a:t>를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33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서비스를 기능별로 소개해드리겠습니다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사용자 설정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저의 앱에 로그인을 하신 후</a:t>
            </a:r>
            <a:r>
              <a:rPr lang="en-US" altLang="ko-KR" dirty="0"/>
              <a:t>, </a:t>
            </a:r>
            <a:r>
              <a:rPr lang="ko-KR" altLang="en-US" dirty="0"/>
              <a:t>닉네임과 프로필 사진을 바꿀 수 있는 것은 물론이고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관심있는 카테고리를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 카테고리에 맞는 계획표를 추천해드리고</a:t>
            </a:r>
            <a:r>
              <a:rPr lang="en-US" altLang="ko-KR" dirty="0"/>
              <a:t>, </a:t>
            </a:r>
            <a:r>
              <a:rPr lang="ko-KR" altLang="en-US" dirty="0"/>
              <a:t>카테고리별로 자신의 계획표를 공유할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공부계획을 세울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STATU</a:t>
            </a:r>
            <a:r>
              <a:rPr lang="ko-KR" altLang="en-US" dirty="0"/>
              <a:t>는 기본적으로 달력 형태로</a:t>
            </a:r>
            <a:r>
              <a:rPr lang="en-US" altLang="ko-KR" dirty="0"/>
              <a:t>, </a:t>
            </a:r>
            <a:r>
              <a:rPr lang="ko-KR" altLang="en-US" dirty="0"/>
              <a:t>스케쥴과 매일 할 일을 기록할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매일 할 일을 입력할 때 목표 공부시간을 입력할 수 있게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 err="1"/>
              <a:t>메인페이지에서</a:t>
            </a:r>
            <a:r>
              <a:rPr lang="ko-KR" altLang="en-US" dirty="0"/>
              <a:t> 자신의 공부를 관리할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메인페이지에서</a:t>
            </a:r>
            <a:r>
              <a:rPr lang="ko-KR" altLang="en-US" dirty="0"/>
              <a:t> 어제 얼마나 공부했는지</a:t>
            </a:r>
            <a:r>
              <a:rPr lang="en-US" altLang="ko-KR" dirty="0"/>
              <a:t>, </a:t>
            </a:r>
            <a:r>
              <a:rPr lang="ko-KR" altLang="en-US" dirty="0"/>
              <a:t>또 오늘 할 공부는 무엇인지 한 눈에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오늘의 공부는 </a:t>
            </a:r>
            <a:r>
              <a:rPr lang="ko-KR" altLang="en-US" dirty="0" err="1"/>
              <a:t>스탑워치</a:t>
            </a:r>
            <a:r>
              <a:rPr lang="ko-KR" altLang="en-US" dirty="0"/>
              <a:t> 기능을 사용할 수 있어서</a:t>
            </a:r>
            <a:r>
              <a:rPr lang="en-US" altLang="ko-KR" dirty="0"/>
              <a:t>, </a:t>
            </a:r>
            <a:r>
              <a:rPr lang="ko-KR" altLang="en-US" dirty="0"/>
              <a:t>얼마나 공부했는지 측정할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스탑워치의</a:t>
            </a:r>
            <a:r>
              <a:rPr lang="ko-KR" altLang="en-US" dirty="0"/>
              <a:t> 시간을 채우면 하단에 목표량을 얼마나 채웠는지 바로 확인할 수 있도록 했습니다</a:t>
            </a:r>
            <a:r>
              <a:rPr lang="en-US" altLang="ko-KR" dirty="0"/>
              <a:t>. </a:t>
            </a:r>
            <a:r>
              <a:rPr lang="ko-KR" altLang="en-US" dirty="0"/>
              <a:t>이 기능은 추후 </a:t>
            </a:r>
            <a:r>
              <a:rPr lang="en-US" altLang="ko-KR" dirty="0"/>
              <a:t>GIF</a:t>
            </a:r>
            <a:r>
              <a:rPr lang="ko-KR" altLang="en-US" dirty="0"/>
              <a:t>로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계획표를 공유할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관심있는 공부에 대해 검색해서 해당 계획표를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이 계획표를 담아두기 했다가 내 계획표로 가져와서 사용할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사람들이 세운 계획을 참고하여 계획표를 작성할 수 있기 때문에 실질적인 정보를 얻을 수 있고</a:t>
            </a:r>
            <a:r>
              <a:rPr lang="en-US" altLang="ko-KR" dirty="0"/>
              <a:t>, </a:t>
            </a:r>
            <a:r>
              <a:rPr lang="ko-KR" altLang="en-US" dirty="0"/>
              <a:t>계획표 작성 시간도 크게 </a:t>
            </a:r>
            <a:r>
              <a:rPr lang="ko-KR" altLang="en-US" dirty="0" err="1"/>
              <a:t>줄어들것입니다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</a:t>
            </a:r>
            <a:r>
              <a:rPr lang="en-US" altLang="ko-KR" dirty="0"/>
              <a:t>, GIF</a:t>
            </a:r>
            <a:r>
              <a:rPr lang="ko-KR" altLang="en-US" dirty="0"/>
              <a:t>를 통해 실제 서비스를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3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사용자 설정입니다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간편하게 구글 아이디로 회원가입</a:t>
            </a:r>
            <a:r>
              <a:rPr lang="en-US" altLang="ko-KR" dirty="0"/>
              <a:t>, </a:t>
            </a:r>
            <a:r>
              <a:rPr lang="ko-KR" altLang="en-US" dirty="0"/>
              <a:t>로그인이 가능하게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마이페이지에서 카테고리를 선택하고</a:t>
            </a:r>
            <a:r>
              <a:rPr lang="en-US" altLang="ko-KR" dirty="0"/>
              <a:t>, </a:t>
            </a:r>
            <a:r>
              <a:rPr lang="ko-KR" altLang="en-US" dirty="0"/>
              <a:t>프로필사진</a:t>
            </a:r>
            <a:r>
              <a:rPr lang="en-US" altLang="ko-KR" dirty="0"/>
              <a:t>, </a:t>
            </a:r>
            <a:r>
              <a:rPr lang="ko-KR" altLang="en-US" dirty="0"/>
              <a:t>닉네임을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마지막에 제가 설정한 카테고리와 사진</a:t>
            </a:r>
            <a:r>
              <a:rPr lang="en-US" altLang="ko-KR" dirty="0"/>
              <a:t>, </a:t>
            </a:r>
            <a:r>
              <a:rPr lang="ko-KR" altLang="en-US" dirty="0"/>
              <a:t>닉네임으로 설정된 것을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028F2-4B17-4465-91F7-9C175ECC0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99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0F42-59A7-49FD-8A38-36341B8F8479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7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D7A8-C0FC-4342-B029-F2042EDC77BC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0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00C42-1C26-4424-BC54-7F26D015FBEC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07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64B3-29BD-4EA0-A556-47D0F5C1C3D5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25BE-F1C1-458E-8F72-BE34E6D99BE7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976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0209F-A87D-46B0-884E-72AF3767D5A6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56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3314-3CF9-4925-A3C4-4DF91100A22F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4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C7CA-9CBB-4A01-A12E-08F258F9FAD8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7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75"/>
            <a:ext cx="1077278" cy="360997"/>
          </a:xfrm>
          <a:prstGeom prst="rect">
            <a:avLst/>
          </a:prstGeom>
        </p:spPr>
      </p:pic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02FB599-773B-4536-B89E-A816DFD1A866}"/>
              </a:ext>
            </a:extLst>
          </p:cNvPr>
          <p:cNvSpPr/>
          <p:nvPr userDrawn="1"/>
        </p:nvSpPr>
        <p:spPr>
          <a:xfrm>
            <a:off x="138074" y="809697"/>
            <a:ext cx="432048" cy="378346"/>
          </a:xfrm>
          <a:prstGeom prst="parallelogram">
            <a:avLst/>
          </a:prstGeom>
          <a:solidFill>
            <a:srgbClr val="92D05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43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5647-50A1-4852-A47C-A63CD0A15436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0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7EB6-01A0-4E18-8910-C2662C44E00F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0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F413-8835-47DA-BF46-2F80948CB9A7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229A9-4720-4F25-B833-0F17BEF4D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2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9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/>
          <p:cNvGrpSpPr/>
          <p:nvPr/>
        </p:nvGrpSpPr>
        <p:grpSpPr>
          <a:xfrm>
            <a:off x="0" y="150139"/>
            <a:ext cx="12170705" cy="60122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0" y="6597352"/>
            <a:ext cx="12170705" cy="60122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7991624" y="6167898"/>
            <a:ext cx="423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김민수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김영연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김정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조성원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최지원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5EE7BD-AB92-4DCF-8B68-9815999C9CFC}"/>
              </a:ext>
            </a:extLst>
          </p:cNvPr>
          <p:cNvGrpSpPr/>
          <p:nvPr/>
        </p:nvGrpSpPr>
        <p:grpSpPr>
          <a:xfrm>
            <a:off x="4200515" y="2617739"/>
            <a:ext cx="3791109" cy="1572135"/>
            <a:chOff x="4200515" y="2511504"/>
            <a:chExt cx="3791109" cy="1572135"/>
          </a:xfrm>
        </p:grpSpPr>
        <p:sp>
          <p:nvSpPr>
            <p:cNvPr id="15" name="TextBox 14"/>
            <p:cNvSpPr txBox="1"/>
            <p:nvPr/>
          </p:nvSpPr>
          <p:spPr>
            <a:xfrm>
              <a:off x="4439816" y="3044279"/>
              <a:ext cx="30963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652599" y="3775862"/>
              <a:ext cx="2829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400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STUDY TOGETHER</a:t>
              </a:r>
              <a:endParaRPr lang="ko-KR" altLang="en-US" sz="14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4311439" y="3929751"/>
              <a:ext cx="256754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566849" y="3929751"/>
              <a:ext cx="256754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515" y="2511504"/>
              <a:ext cx="3791109" cy="1065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6639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4286463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공부 계획 세우기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35F8D-DE66-408F-8163-618A4A52A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86" y="1462810"/>
            <a:ext cx="10058400" cy="49497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C7F8BF-F32F-43F9-8663-7104EB3F49E5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F6BEF7-95AD-46BE-8DE2-A8DF52B9A74A}"/>
              </a:ext>
            </a:extLst>
          </p:cNvPr>
          <p:cNvSpPr/>
          <p:nvPr/>
        </p:nvSpPr>
        <p:spPr>
          <a:xfrm>
            <a:off x="349834" y="426377"/>
            <a:ext cx="864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BF406-5D85-4E8E-A9DF-260EB084E518}"/>
              </a:ext>
            </a:extLst>
          </p:cNvPr>
          <p:cNvSpPr txBox="1"/>
          <p:nvPr/>
        </p:nvSpPr>
        <p:spPr>
          <a:xfrm>
            <a:off x="8503926" y="40484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530781-C138-4A83-B40E-3E19575EEF7D}"/>
              </a:ext>
            </a:extLst>
          </p:cNvPr>
          <p:cNvGrpSpPr/>
          <p:nvPr/>
        </p:nvGrpSpPr>
        <p:grpSpPr>
          <a:xfrm>
            <a:off x="8945680" y="26612"/>
            <a:ext cx="858572" cy="306050"/>
            <a:chOff x="2178608" y="26435"/>
            <a:chExt cx="1382739" cy="306050"/>
          </a:xfrm>
        </p:grpSpPr>
        <p:sp>
          <p:nvSpPr>
            <p:cNvPr id="11" name="사각형 설명선 21">
              <a:extLst>
                <a:ext uri="{FF2B5EF4-FFF2-40B4-BE49-F238E27FC236}">
                  <a16:creationId xmlns:a16="http://schemas.microsoft.com/office/drawing/2014/main" id="{1F01B258-E986-4214-B24E-288C7B83400D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1413A6-1154-445D-BD6D-A76305072D03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기능 소개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64F9F2B-60A1-487B-AF9E-9E9E37A59BD3}"/>
              </a:ext>
            </a:extLst>
          </p:cNvPr>
          <p:cNvSpPr txBox="1"/>
          <p:nvPr/>
        </p:nvSpPr>
        <p:spPr>
          <a:xfrm>
            <a:off x="9776891" y="48832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공부 계획 세우기</a:t>
            </a:r>
          </a:p>
        </p:txBody>
      </p:sp>
    </p:spTree>
    <p:extLst>
      <p:ext uri="{BB962C8B-B14F-4D97-AF65-F5344CB8AC3E}">
        <p14:creationId xmlns:p14="http://schemas.microsoft.com/office/powerpoint/2010/main" val="48696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4286463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공부 시간 측정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D912899-8817-4668-9FE6-FE566FDAA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86" y="1462810"/>
            <a:ext cx="10058400" cy="49497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126DF04-C5C1-4430-9FC4-B9FE9C09ED79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CAAF7F-1E21-4E77-8E27-B87230839B18}"/>
              </a:ext>
            </a:extLst>
          </p:cNvPr>
          <p:cNvSpPr/>
          <p:nvPr/>
        </p:nvSpPr>
        <p:spPr>
          <a:xfrm>
            <a:off x="349834" y="426377"/>
            <a:ext cx="864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ED470-AF2A-43DB-A0E6-E4AFD675745A}"/>
              </a:ext>
            </a:extLst>
          </p:cNvPr>
          <p:cNvSpPr txBox="1"/>
          <p:nvPr/>
        </p:nvSpPr>
        <p:spPr>
          <a:xfrm>
            <a:off x="8503926" y="40484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A827EE-8D69-40C2-B921-AC607A01D27F}"/>
              </a:ext>
            </a:extLst>
          </p:cNvPr>
          <p:cNvGrpSpPr/>
          <p:nvPr/>
        </p:nvGrpSpPr>
        <p:grpSpPr>
          <a:xfrm>
            <a:off x="8945680" y="26612"/>
            <a:ext cx="858572" cy="306050"/>
            <a:chOff x="2178608" y="26435"/>
            <a:chExt cx="1382739" cy="306050"/>
          </a:xfrm>
        </p:grpSpPr>
        <p:sp>
          <p:nvSpPr>
            <p:cNvPr id="12" name="사각형 설명선 21">
              <a:extLst>
                <a:ext uri="{FF2B5EF4-FFF2-40B4-BE49-F238E27FC236}">
                  <a16:creationId xmlns:a16="http://schemas.microsoft.com/office/drawing/2014/main" id="{58670A79-3FC1-437B-ACF3-9243C2D115DC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A63482-95D3-43E1-91DA-93859D37B218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기능 소개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12A12F-6B86-4CC9-A364-997382D8AE86}"/>
              </a:ext>
            </a:extLst>
          </p:cNvPr>
          <p:cNvSpPr txBox="1"/>
          <p:nvPr/>
        </p:nvSpPr>
        <p:spPr>
          <a:xfrm>
            <a:off x="9776891" y="48832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공부 시간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</a:t>
            </a:r>
          </a:p>
        </p:txBody>
      </p:sp>
    </p:spTree>
    <p:extLst>
      <p:ext uri="{BB962C8B-B14F-4D97-AF65-F5344CB8AC3E}">
        <p14:creationId xmlns:p14="http://schemas.microsoft.com/office/powerpoint/2010/main" val="171823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4286463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목표량 </a:t>
            </a:r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측정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632383-F75E-43A5-A884-094587661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86" y="1462810"/>
            <a:ext cx="10058400" cy="49497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995ADF-433D-4859-B1B4-0418494A1D8C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97B4E1-284B-4046-8C8D-4D79243277FD}"/>
              </a:ext>
            </a:extLst>
          </p:cNvPr>
          <p:cNvSpPr/>
          <p:nvPr/>
        </p:nvSpPr>
        <p:spPr>
          <a:xfrm>
            <a:off x="349834" y="426377"/>
            <a:ext cx="864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5AF55-C96B-478E-BEB1-D4942A37E6B4}"/>
              </a:ext>
            </a:extLst>
          </p:cNvPr>
          <p:cNvSpPr txBox="1"/>
          <p:nvPr/>
        </p:nvSpPr>
        <p:spPr>
          <a:xfrm>
            <a:off x="8503926" y="40484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5FBFE1-BEE4-4445-B365-18DE0B8EDDEE}"/>
              </a:ext>
            </a:extLst>
          </p:cNvPr>
          <p:cNvGrpSpPr/>
          <p:nvPr/>
        </p:nvGrpSpPr>
        <p:grpSpPr>
          <a:xfrm>
            <a:off x="8945680" y="26612"/>
            <a:ext cx="858572" cy="306050"/>
            <a:chOff x="2178608" y="26435"/>
            <a:chExt cx="1382739" cy="306050"/>
          </a:xfrm>
        </p:grpSpPr>
        <p:sp>
          <p:nvSpPr>
            <p:cNvPr id="12" name="사각형 설명선 21">
              <a:extLst>
                <a:ext uri="{FF2B5EF4-FFF2-40B4-BE49-F238E27FC236}">
                  <a16:creationId xmlns:a16="http://schemas.microsoft.com/office/drawing/2014/main" id="{8A969289-93FC-48F0-A8EF-200B42FB2552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823D1D-35B2-4693-9034-028C9C9FF50F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기능 소개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354E32-553E-447A-8348-19D9132E8472}"/>
              </a:ext>
            </a:extLst>
          </p:cNvPr>
          <p:cNvSpPr txBox="1"/>
          <p:nvPr/>
        </p:nvSpPr>
        <p:spPr>
          <a:xfrm>
            <a:off x="9776891" y="48832"/>
            <a:ext cx="861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목표량 측정</a:t>
            </a:r>
          </a:p>
        </p:txBody>
      </p:sp>
    </p:spTree>
    <p:extLst>
      <p:ext uri="{BB962C8B-B14F-4D97-AF65-F5344CB8AC3E}">
        <p14:creationId xmlns:p14="http://schemas.microsoft.com/office/powerpoint/2010/main" val="227278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4286463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계획표 공유하기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2CD787-6B4B-4F44-8313-988F73BB4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86" y="1462810"/>
            <a:ext cx="10058400" cy="49497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696732-98E4-4873-A279-2B62A195306E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DD4196-7B92-4F91-9EFB-0FE40EE76C45}"/>
              </a:ext>
            </a:extLst>
          </p:cNvPr>
          <p:cNvSpPr/>
          <p:nvPr/>
        </p:nvSpPr>
        <p:spPr>
          <a:xfrm>
            <a:off x="349834" y="426377"/>
            <a:ext cx="864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3ED8B-8DCE-4A62-82B9-BECEA8241C94}"/>
              </a:ext>
            </a:extLst>
          </p:cNvPr>
          <p:cNvSpPr txBox="1"/>
          <p:nvPr/>
        </p:nvSpPr>
        <p:spPr>
          <a:xfrm>
            <a:off x="8503926" y="40484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8AFDE1-9319-4373-9EFB-126118BF6B78}"/>
              </a:ext>
            </a:extLst>
          </p:cNvPr>
          <p:cNvGrpSpPr/>
          <p:nvPr/>
        </p:nvGrpSpPr>
        <p:grpSpPr>
          <a:xfrm>
            <a:off x="8945680" y="26612"/>
            <a:ext cx="858572" cy="306050"/>
            <a:chOff x="2178608" y="26435"/>
            <a:chExt cx="1382739" cy="306050"/>
          </a:xfrm>
        </p:grpSpPr>
        <p:sp>
          <p:nvSpPr>
            <p:cNvPr id="11" name="사각형 설명선 21">
              <a:extLst>
                <a:ext uri="{FF2B5EF4-FFF2-40B4-BE49-F238E27FC236}">
                  <a16:creationId xmlns:a16="http://schemas.microsoft.com/office/drawing/2014/main" id="{943B8E61-2621-4B4E-A82D-B8F88E72DB30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9558E5-AB32-483B-AA66-EC5EBCB90B1E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기능 소개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FE96B8-48C4-4204-9904-A07C203BCFF2}"/>
              </a:ext>
            </a:extLst>
          </p:cNvPr>
          <p:cNvSpPr txBox="1"/>
          <p:nvPr/>
        </p:nvSpPr>
        <p:spPr>
          <a:xfrm>
            <a:off x="9776891" y="48832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계획표 공유하기</a:t>
            </a:r>
          </a:p>
        </p:txBody>
      </p:sp>
    </p:spTree>
    <p:extLst>
      <p:ext uri="{BB962C8B-B14F-4D97-AF65-F5344CB8AC3E}">
        <p14:creationId xmlns:p14="http://schemas.microsoft.com/office/powerpoint/2010/main" val="40433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49486-A42F-4BA7-933D-6782DEB8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E28939DE-ED2B-4D29-90CE-6BE5A630E82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1668411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DB Table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4137E0-B2E9-40CB-8B00-020F569CF622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40B75-7769-4CE5-865A-5C8A57CF50CA}"/>
              </a:ext>
            </a:extLst>
          </p:cNvPr>
          <p:cNvSpPr txBox="1"/>
          <p:nvPr/>
        </p:nvSpPr>
        <p:spPr>
          <a:xfrm>
            <a:off x="11290923" y="405582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100 %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 설명선 21">
            <a:extLst>
              <a:ext uri="{FF2B5EF4-FFF2-40B4-BE49-F238E27FC236}">
                <a16:creationId xmlns:a16="http://schemas.microsoft.com/office/drawing/2014/main" id="{6890C75D-D70C-40EF-B9F1-309D200D72B6}"/>
              </a:ext>
            </a:extLst>
          </p:cNvPr>
          <p:cNvSpPr/>
          <p:nvPr/>
        </p:nvSpPr>
        <p:spPr>
          <a:xfrm>
            <a:off x="10997428" y="43710"/>
            <a:ext cx="858572" cy="306050"/>
          </a:xfrm>
          <a:prstGeom prst="wedgeRectCallout">
            <a:avLst>
              <a:gd name="adj1" fmla="val 3131"/>
              <a:gd name="adj2" fmla="val 6945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AF935-6391-4F43-A59D-C1B58150D6B5}"/>
              </a:ext>
            </a:extLst>
          </p:cNvPr>
          <p:cNvSpPr txBox="1"/>
          <p:nvPr/>
        </p:nvSpPr>
        <p:spPr>
          <a:xfrm>
            <a:off x="11010105" y="58236"/>
            <a:ext cx="83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1407EF-083E-45CB-86CA-A6A154DF8CEF}"/>
              </a:ext>
            </a:extLst>
          </p:cNvPr>
          <p:cNvSpPr txBox="1"/>
          <p:nvPr/>
        </p:nvSpPr>
        <p:spPr>
          <a:xfrm>
            <a:off x="10197456" y="65930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Table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A87F5160-525C-4C3C-B4C1-87FA0EF62973}"/>
              </a:ext>
            </a:extLst>
          </p:cNvPr>
          <p:cNvSpPr/>
          <p:nvPr/>
        </p:nvSpPr>
        <p:spPr>
          <a:xfrm>
            <a:off x="859150" y="2387388"/>
            <a:ext cx="2291422" cy="2743758"/>
          </a:xfrm>
          <a:prstGeom prst="roundRect">
            <a:avLst>
              <a:gd name="adj" fmla="val 352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Email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Img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Name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Category1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Category2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Password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Status_code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User_type_code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364E140C-CC1F-46CF-867E-571AFA39C6CC}"/>
              </a:ext>
            </a:extLst>
          </p:cNvPr>
          <p:cNvSpPr/>
          <p:nvPr/>
        </p:nvSpPr>
        <p:spPr>
          <a:xfrm>
            <a:off x="6723833" y="4084704"/>
            <a:ext cx="2084365" cy="2401480"/>
          </a:xfrm>
          <a:prstGeom prst="roundRect">
            <a:avLst>
              <a:gd name="adj" fmla="val 639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Todo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Achieve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Date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Goal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Todo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Sub_tite_id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sub_title_id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Sub_title_calendar_id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sub_title_user_id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FD87C3F5-302A-43E3-908E-4E4B510C1209}"/>
              </a:ext>
            </a:extLst>
          </p:cNvPr>
          <p:cNvSpPr/>
          <p:nvPr/>
        </p:nvSpPr>
        <p:spPr>
          <a:xfrm>
            <a:off x="3931921" y="3022845"/>
            <a:ext cx="2291422" cy="3387877"/>
          </a:xfrm>
          <a:prstGeom prst="roundRect">
            <a:avLst>
              <a:gd name="adj" fmla="val 68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Calendar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End_date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Pb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Represent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Start_date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Category1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Category2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Tag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User_id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Calendar_id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Calendar_user_id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F595D8E4-7814-4D1E-A837-A5CF40D7871E}"/>
              </a:ext>
            </a:extLst>
          </p:cNvPr>
          <p:cNvSpPr/>
          <p:nvPr/>
        </p:nvSpPr>
        <p:spPr>
          <a:xfrm>
            <a:off x="9308688" y="4129335"/>
            <a:ext cx="2225061" cy="2311157"/>
          </a:xfrm>
          <a:prstGeom prst="roundRect">
            <a:avLst>
              <a:gd name="adj" fmla="val 51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Sub_title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Color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End_date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Start_data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Sub_title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Calendar_id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Calendar_user_id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1CAE452-B2DF-4832-AD38-CAD58146981B}"/>
              </a:ext>
            </a:extLst>
          </p:cNvPr>
          <p:cNvGrpSpPr/>
          <p:nvPr/>
        </p:nvGrpSpPr>
        <p:grpSpPr>
          <a:xfrm>
            <a:off x="3150573" y="3672840"/>
            <a:ext cx="786045" cy="1209175"/>
            <a:chOff x="3150573" y="3672840"/>
            <a:chExt cx="786045" cy="1209175"/>
          </a:xfrm>
        </p:grpSpPr>
        <p:cxnSp>
          <p:nvCxnSpPr>
            <p:cNvPr id="50" name="꺾인 연결선 13">
              <a:extLst>
                <a:ext uri="{FF2B5EF4-FFF2-40B4-BE49-F238E27FC236}">
                  <a16:creationId xmlns:a16="http://schemas.microsoft.com/office/drawing/2014/main" id="{0F65202B-E84C-4231-8ACE-D09DAD574D83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3150573" y="3759267"/>
              <a:ext cx="781349" cy="957517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3ADCA4E-9D58-47F4-9B38-3EF3BFC3C177}"/>
                </a:ext>
              </a:extLst>
            </p:cNvPr>
            <p:cNvCxnSpPr/>
            <p:nvPr/>
          </p:nvCxnSpPr>
          <p:spPr>
            <a:xfrm flipV="1">
              <a:off x="3794411" y="4553990"/>
              <a:ext cx="137511" cy="161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05DB309-6C6E-4738-BB57-E11F019BBF95}"/>
                </a:ext>
              </a:extLst>
            </p:cNvPr>
            <p:cNvCxnSpPr/>
            <p:nvPr/>
          </p:nvCxnSpPr>
          <p:spPr>
            <a:xfrm flipV="1">
              <a:off x="3799107" y="4720384"/>
              <a:ext cx="137511" cy="161631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284FC6F-1420-48C0-B392-C7B3EDD1A524}"/>
                </a:ext>
              </a:extLst>
            </p:cNvPr>
            <p:cNvCxnSpPr/>
            <p:nvPr/>
          </p:nvCxnSpPr>
          <p:spPr>
            <a:xfrm>
              <a:off x="3230789" y="3672840"/>
              <a:ext cx="0" cy="1728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367105D-F5D3-4FC7-9B06-F42EF4FB2AF6}"/>
                </a:ext>
              </a:extLst>
            </p:cNvPr>
            <p:cNvCxnSpPr/>
            <p:nvPr/>
          </p:nvCxnSpPr>
          <p:spPr>
            <a:xfrm>
              <a:off x="3277758" y="3675085"/>
              <a:ext cx="0" cy="1728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꺾인 연결선 15">
            <a:extLst>
              <a:ext uri="{FF2B5EF4-FFF2-40B4-BE49-F238E27FC236}">
                <a16:creationId xmlns:a16="http://schemas.microsoft.com/office/drawing/2014/main" id="{682D5D5F-D1CB-4CB9-92DF-7E404A1CC727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6223347" y="4716784"/>
            <a:ext cx="500490" cy="56866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3B50946-9C22-491E-931F-B44764AC3B80}"/>
              </a:ext>
            </a:extLst>
          </p:cNvPr>
          <p:cNvCxnSpPr/>
          <p:nvPr/>
        </p:nvCxnSpPr>
        <p:spPr>
          <a:xfrm flipV="1">
            <a:off x="6583791" y="5127970"/>
            <a:ext cx="137511" cy="161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C8E4B29-9362-408C-ADE2-643AD5E57BB0}"/>
              </a:ext>
            </a:extLst>
          </p:cNvPr>
          <p:cNvCxnSpPr/>
          <p:nvPr/>
        </p:nvCxnSpPr>
        <p:spPr>
          <a:xfrm flipV="1">
            <a:off x="6588487" y="5288012"/>
            <a:ext cx="137511" cy="161631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EA7C4C1-53B9-428F-AD1F-BA5BB07F7C90}"/>
              </a:ext>
            </a:extLst>
          </p:cNvPr>
          <p:cNvCxnSpPr/>
          <p:nvPr/>
        </p:nvCxnSpPr>
        <p:spPr>
          <a:xfrm>
            <a:off x="6298638" y="4633085"/>
            <a:ext cx="0" cy="172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1940D24-0C4A-4D68-A4B5-8C8C2B29E646}"/>
              </a:ext>
            </a:extLst>
          </p:cNvPr>
          <p:cNvCxnSpPr/>
          <p:nvPr/>
        </p:nvCxnSpPr>
        <p:spPr>
          <a:xfrm>
            <a:off x="6345606" y="4635330"/>
            <a:ext cx="0" cy="172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CC6C32-8077-4497-BA35-5B838D4E3548}"/>
              </a:ext>
            </a:extLst>
          </p:cNvPr>
          <p:cNvGrpSpPr/>
          <p:nvPr/>
        </p:nvGrpSpPr>
        <p:grpSpPr>
          <a:xfrm>
            <a:off x="7004690" y="1650925"/>
            <a:ext cx="4200016" cy="1513305"/>
            <a:chOff x="6345638" y="410583"/>
            <a:chExt cx="4542639" cy="1712258"/>
          </a:xfrm>
        </p:grpSpPr>
        <p:sp>
          <p:nvSpPr>
            <p:cNvPr id="32" name="모서리가 둥근 직사각형 4">
              <a:extLst>
                <a:ext uri="{FF2B5EF4-FFF2-40B4-BE49-F238E27FC236}">
                  <a16:creationId xmlns:a16="http://schemas.microsoft.com/office/drawing/2014/main" id="{7333DAE8-5678-42EB-AA34-189A771A6E9A}"/>
                </a:ext>
              </a:extLst>
            </p:cNvPr>
            <p:cNvSpPr/>
            <p:nvPr/>
          </p:nvSpPr>
          <p:spPr>
            <a:xfrm>
              <a:off x="6345638" y="410583"/>
              <a:ext cx="2072640" cy="1392218"/>
            </a:xfrm>
            <a:prstGeom prst="roundRect">
              <a:avLst>
                <a:gd name="adj" fmla="val 1001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Category1</a:t>
              </a: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Name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5">
              <a:extLst>
                <a:ext uri="{FF2B5EF4-FFF2-40B4-BE49-F238E27FC236}">
                  <a16:creationId xmlns:a16="http://schemas.microsoft.com/office/drawing/2014/main" id="{4C1D232F-109B-40B3-9742-4933C703EB21}"/>
                </a:ext>
              </a:extLst>
            </p:cNvPr>
            <p:cNvSpPr/>
            <p:nvPr/>
          </p:nvSpPr>
          <p:spPr>
            <a:xfrm>
              <a:off x="8979692" y="410583"/>
              <a:ext cx="1908585" cy="1712258"/>
            </a:xfrm>
            <a:prstGeom prst="roundRect">
              <a:avLst>
                <a:gd name="adj" fmla="val 720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Category2</a:t>
              </a: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Name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Category1_id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F78503B-6DAA-451D-BE77-2C0CCFA8BA0C}"/>
                </a:ext>
              </a:extLst>
            </p:cNvPr>
            <p:cNvGrpSpPr/>
            <p:nvPr/>
          </p:nvGrpSpPr>
          <p:grpSpPr>
            <a:xfrm>
              <a:off x="8418278" y="1006362"/>
              <a:ext cx="561414" cy="447802"/>
              <a:chOff x="8418278" y="1006362"/>
              <a:chExt cx="561414" cy="447802"/>
            </a:xfrm>
          </p:grpSpPr>
          <p:cxnSp>
            <p:nvCxnSpPr>
              <p:cNvPr id="35" name="꺾인 연결선 22">
                <a:extLst>
                  <a:ext uri="{FF2B5EF4-FFF2-40B4-BE49-F238E27FC236}">
                    <a16:creationId xmlns:a16="http://schemas.microsoft.com/office/drawing/2014/main" id="{8D5E80A9-93DD-4A26-8D57-67F4A8ECE335}"/>
                  </a:ext>
                </a:extLst>
              </p:cNvPr>
              <p:cNvCxnSpPr>
                <a:cxnSpLocks/>
                <a:stCxn id="32" idx="3"/>
                <a:endCxn id="33" idx="1"/>
              </p:cNvCxnSpPr>
              <p:nvPr/>
            </p:nvCxnSpPr>
            <p:spPr>
              <a:xfrm>
                <a:off x="8418278" y="1106692"/>
                <a:ext cx="561414" cy="160020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10F1428-B3A9-4491-8EFF-9E9F8AE14F2F}"/>
                  </a:ext>
                </a:extLst>
              </p:cNvPr>
              <p:cNvCxnSpPr/>
              <p:nvPr/>
            </p:nvCxnSpPr>
            <p:spPr>
              <a:xfrm>
                <a:off x="8494776" y="1006362"/>
                <a:ext cx="0" cy="195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604B9E7-E20F-4C70-BA18-924E659FA03B}"/>
                  </a:ext>
                </a:extLst>
              </p:cNvPr>
              <p:cNvCxnSpPr/>
              <p:nvPr/>
            </p:nvCxnSpPr>
            <p:spPr>
              <a:xfrm>
                <a:off x="8545576" y="1008902"/>
                <a:ext cx="0" cy="195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AFAACF1-42EB-4946-B700-CC729E0C6AEC}"/>
                  </a:ext>
                </a:extLst>
              </p:cNvPr>
              <p:cNvCxnSpPr/>
              <p:nvPr/>
            </p:nvCxnSpPr>
            <p:spPr>
              <a:xfrm flipV="1">
                <a:off x="8825527" y="1088404"/>
                <a:ext cx="148729" cy="182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918E593-A25B-4FAD-BD8F-868655BB7A47}"/>
                  </a:ext>
                </a:extLst>
              </p:cNvPr>
              <p:cNvCxnSpPr/>
              <p:nvPr/>
            </p:nvCxnSpPr>
            <p:spPr>
              <a:xfrm flipV="1">
                <a:off x="8830606" y="1271284"/>
                <a:ext cx="148729" cy="182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1EB100-F5B7-44EF-BC87-22CDE240CABE}"/>
              </a:ext>
            </a:extLst>
          </p:cNvPr>
          <p:cNvSpPr/>
          <p:nvPr/>
        </p:nvSpPr>
        <p:spPr>
          <a:xfrm>
            <a:off x="4017655" y="1264920"/>
            <a:ext cx="2119952" cy="1362155"/>
          </a:xfrm>
          <a:prstGeom prst="roundRect">
            <a:avLst>
              <a:gd name="adj" fmla="val 990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Calendar_temp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Calendar_id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User_id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BB75A08-09CA-4C1E-A157-14C85CC4E8EF}"/>
              </a:ext>
            </a:extLst>
          </p:cNvPr>
          <p:cNvGrpSpPr/>
          <p:nvPr/>
        </p:nvGrpSpPr>
        <p:grpSpPr>
          <a:xfrm>
            <a:off x="2004861" y="1801558"/>
            <a:ext cx="2012794" cy="585830"/>
            <a:chOff x="2004861" y="1801558"/>
            <a:chExt cx="2012794" cy="585830"/>
          </a:xfrm>
        </p:grpSpPr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E22529EF-4EF2-4A82-8429-27A85DBA64DE}"/>
                </a:ext>
              </a:extLst>
            </p:cNvPr>
            <p:cNvCxnSpPr>
              <a:stCxn id="11" idx="0"/>
              <a:endCxn id="23" idx="1"/>
            </p:cNvCxnSpPr>
            <p:nvPr/>
          </p:nvCxnSpPr>
          <p:spPr>
            <a:xfrm rot="5400000" flipH="1" flipV="1">
              <a:off x="2790563" y="1160296"/>
              <a:ext cx="441390" cy="2012794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584130E-ACCA-4BE1-8139-A8DF76F25877}"/>
                </a:ext>
              </a:extLst>
            </p:cNvPr>
            <p:cNvGrpSpPr/>
            <p:nvPr/>
          </p:nvGrpSpPr>
          <p:grpSpPr>
            <a:xfrm>
              <a:off x="3794409" y="1801558"/>
              <a:ext cx="223245" cy="298964"/>
              <a:chOff x="3506169" y="1139952"/>
              <a:chExt cx="241457" cy="338269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348408-07B0-450B-AD29-47ED3382EC1C}"/>
                  </a:ext>
                </a:extLst>
              </p:cNvPr>
              <p:cNvCxnSpPr/>
              <p:nvPr/>
            </p:nvCxnSpPr>
            <p:spPr>
              <a:xfrm flipV="1">
                <a:off x="3506169" y="1139952"/>
                <a:ext cx="241457" cy="1634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C6B3C78-6CBA-401F-BD35-CF0E4AC47FD8}"/>
                  </a:ext>
                </a:extLst>
              </p:cNvPr>
              <p:cNvCxnSpPr/>
              <p:nvPr/>
            </p:nvCxnSpPr>
            <p:spPr>
              <a:xfrm>
                <a:off x="3506169" y="1303383"/>
                <a:ext cx="241457" cy="1748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477A9C1-709F-4611-BCA6-A716547E679D}"/>
              </a:ext>
            </a:extLst>
          </p:cNvPr>
          <p:cNvGrpSpPr/>
          <p:nvPr/>
        </p:nvGrpSpPr>
        <p:grpSpPr>
          <a:xfrm>
            <a:off x="4926393" y="2627074"/>
            <a:ext cx="326901" cy="395771"/>
            <a:chOff x="4926393" y="2627074"/>
            <a:chExt cx="326901" cy="395771"/>
          </a:xfrm>
        </p:grpSpPr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F9DFECEA-F73A-4F03-8A50-2AF3113C7FC5}"/>
                </a:ext>
              </a:extLst>
            </p:cNvPr>
            <p:cNvCxnSpPr>
              <a:cxnSpLocks/>
              <a:stCxn id="14" idx="0"/>
              <a:endCxn id="23" idx="2"/>
            </p:cNvCxnSpPr>
            <p:nvPr/>
          </p:nvCxnSpPr>
          <p:spPr>
            <a:xfrm rot="16200000" flipV="1">
              <a:off x="4879747" y="2824959"/>
              <a:ext cx="395770" cy="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0D41970-789B-4AE6-B2B9-D390982223AB}"/>
                </a:ext>
              </a:extLst>
            </p:cNvPr>
            <p:cNvGrpSpPr/>
            <p:nvPr/>
          </p:nvGrpSpPr>
          <p:grpSpPr>
            <a:xfrm>
              <a:off x="4926393" y="2627074"/>
              <a:ext cx="326901" cy="172856"/>
              <a:chOff x="4730496" y="2073999"/>
              <a:chExt cx="353568" cy="195581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9D46C1F-F61D-4A2D-94D2-05E848AA2511}"/>
                  </a:ext>
                </a:extLst>
              </p:cNvPr>
              <p:cNvCxnSpPr/>
              <p:nvPr/>
            </p:nvCxnSpPr>
            <p:spPr>
              <a:xfrm flipV="1">
                <a:off x="4894072" y="2073999"/>
                <a:ext cx="189992" cy="1955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A84C097-1930-4214-91D7-53F28CB7F8B7}"/>
                  </a:ext>
                </a:extLst>
              </p:cNvPr>
              <p:cNvCxnSpPr/>
              <p:nvPr/>
            </p:nvCxnSpPr>
            <p:spPr>
              <a:xfrm flipH="1" flipV="1">
                <a:off x="4730496" y="2073999"/>
                <a:ext cx="163576" cy="1955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꺾인 연결선 17">
            <a:extLst>
              <a:ext uri="{FF2B5EF4-FFF2-40B4-BE49-F238E27FC236}">
                <a16:creationId xmlns:a16="http://schemas.microsoft.com/office/drawing/2014/main" id="{FB404831-BF81-4CF8-9DC4-D72488522BD6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808198" y="5284914"/>
            <a:ext cx="500489" cy="53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645B55B-D4D4-4C90-981F-97ACB9E6C314}"/>
              </a:ext>
            </a:extLst>
          </p:cNvPr>
          <p:cNvCxnSpPr/>
          <p:nvPr/>
        </p:nvCxnSpPr>
        <p:spPr>
          <a:xfrm flipV="1">
            <a:off x="9192659" y="5127487"/>
            <a:ext cx="111168" cy="161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225E97D-F9C7-4C89-B4A6-D0D33F4D52B2}"/>
              </a:ext>
            </a:extLst>
          </p:cNvPr>
          <p:cNvCxnSpPr>
            <a:cxnSpLocks/>
          </p:cNvCxnSpPr>
          <p:nvPr/>
        </p:nvCxnSpPr>
        <p:spPr>
          <a:xfrm flipV="1">
            <a:off x="9197514" y="5289648"/>
            <a:ext cx="111168" cy="16110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C1245AD-31EC-4991-91AD-9EF46A30B05C}"/>
              </a:ext>
            </a:extLst>
          </p:cNvPr>
          <p:cNvCxnSpPr/>
          <p:nvPr/>
        </p:nvCxnSpPr>
        <p:spPr>
          <a:xfrm>
            <a:off x="8886853" y="5196772"/>
            <a:ext cx="0" cy="172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56F36C2-0B94-44A5-AF2B-D68FF4172D06}"/>
              </a:ext>
            </a:extLst>
          </p:cNvPr>
          <p:cNvCxnSpPr/>
          <p:nvPr/>
        </p:nvCxnSpPr>
        <p:spPr>
          <a:xfrm>
            <a:off x="8924825" y="5199017"/>
            <a:ext cx="0" cy="172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87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49486-A42F-4BA7-933D-6782DEB8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E28939DE-ED2B-4D29-90CE-6BE5A630E82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1774289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Swagger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4137E0-B2E9-40CB-8B00-020F569CF622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40B75-7769-4CE5-865A-5C8A57CF50CA}"/>
              </a:ext>
            </a:extLst>
          </p:cNvPr>
          <p:cNvSpPr txBox="1"/>
          <p:nvPr/>
        </p:nvSpPr>
        <p:spPr>
          <a:xfrm>
            <a:off x="11290923" y="405582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100 %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 설명선 21">
            <a:extLst>
              <a:ext uri="{FF2B5EF4-FFF2-40B4-BE49-F238E27FC236}">
                <a16:creationId xmlns:a16="http://schemas.microsoft.com/office/drawing/2014/main" id="{6890C75D-D70C-40EF-B9F1-309D200D72B6}"/>
              </a:ext>
            </a:extLst>
          </p:cNvPr>
          <p:cNvSpPr/>
          <p:nvPr/>
        </p:nvSpPr>
        <p:spPr>
          <a:xfrm>
            <a:off x="10997428" y="43710"/>
            <a:ext cx="858572" cy="306050"/>
          </a:xfrm>
          <a:prstGeom prst="wedgeRectCallout">
            <a:avLst>
              <a:gd name="adj1" fmla="val 3131"/>
              <a:gd name="adj2" fmla="val 6945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AF935-6391-4F43-A59D-C1B58150D6B5}"/>
              </a:ext>
            </a:extLst>
          </p:cNvPr>
          <p:cNvSpPr txBox="1"/>
          <p:nvPr/>
        </p:nvSpPr>
        <p:spPr>
          <a:xfrm>
            <a:off x="11010105" y="58236"/>
            <a:ext cx="83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1407EF-083E-45CB-86CA-A6A154DF8CEF}"/>
              </a:ext>
            </a:extLst>
          </p:cNvPr>
          <p:cNvSpPr txBox="1"/>
          <p:nvPr/>
        </p:nvSpPr>
        <p:spPr>
          <a:xfrm>
            <a:off x="10197456" y="65930"/>
            <a:ext cx="745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Swagger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F55B6-DB3F-4BE6-BAF0-4BEA61E8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870" y="1506225"/>
            <a:ext cx="6025374" cy="4982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981A2-BF92-4184-A749-88890A28584B}"/>
              </a:ext>
            </a:extLst>
          </p:cNvPr>
          <p:cNvSpPr txBox="1"/>
          <p:nvPr/>
        </p:nvSpPr>
        <p:spPr>
          <a:xfrm>
            <a:off x="462584" y="1734218"/>
            <a:ext cx="362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STATU Rest API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1BBA4-8CE9-44C4-BB01-3361B1EAB0EB}"/>
              </a:ext>
            </a:extLst>
          </p:cNvPr>
          <p:cNvSpPr txBox="1"/>
          <p:nvPr/>
        </p:nvSpPr>
        <p:spPr>
          <a:xfrm>
            <a:off x="462584" y="2149135"/>
            <a:ext cx="402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 Base URL : i02a302.p.ssafy.io:8080/ ]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98F3F5-36B9-4ADC-92F8-692BEF967CA4}"/>
              </a:ext>
            </a:extLst>
          </p:cNvPr>
          <p:cNvSpPr txBox="1"/>
          <p:nvPr/>
        </p:nvSpPr>
        <p:spPr>
          <a:xfrm>
            <a:off x="404031" y="2791594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D18E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calendar-controller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9EE4C-DA22-4633-BFDB-6D9FE402386D}"/>
              </a:ext>
            </a:extLst>
          </p:cNvPr>
          <p:cNvSpPr txBox="1"/>
          <p:nvPr/>
        </p:nvSpPr>
        <p:spPr>
          <a:xfrm>
            <a:off x="404031" y="3532301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sub-title-controller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B805E-1D46-4508-BE8E-40CD036707C3}"/>
              </a:ext>
            </a:extLst>
          </p:cNvPr>
          <p:cNvSpPr txBox="1"/>
          <p:nvPr/>
        </p:nvSpPr>
        <p:spPr>
          <a:xfrm>
            <a:off x="404031" y="4228309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 err="1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3B7A7F-C501-4A0D-8EBB-85828D69E205}"/>
              </a:ext>
            </a:extLst>
          </p:cNvPr>
          <p:cNvSpPr txBox="1"/>
          <p:nvPr/>
        </p:nvSpPr>
        <p:spPr>
          <a:xfrm>
            <a:off x="404031" y="4919897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97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49486-A42F-4BA7-933D-6782DEB8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E28939DE-ED2B-4D29-90CE-6BE5A630E82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1774289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Swagger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4137E0-B2E9-40CB-8B00-020F569CF622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40B75-7769-4CE5-865A-5C8A57CF50CA}"/>
              </a:ext>
            </a:extLst>
          </p:cNvPr>
          <p:cNvSpPr txBox="1"/>
          <p:nvPr/>
        </p:nvSpPr>
        <p:spPr>
          <a:xfrm>
            <a:off x="11290923" y="405582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100 %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 설명선 21">
            <a:extLst>
              <a:ext uri="{FF2B5EF4-FFF2-40B4-BE49-F238E27FC236}">
                <a16:creationId xmlns:a16="http://schemas.microsoft.com/office/drawing/2014/main" id="{6890C75D-D70C-40EF-B9F1-309D200D72B6}"/>
              </a:ext>
            </a:extLst>
          </p:cNvPr>
          <p:cNvSpPr/>
          <p:nvPr/>
        </p:nvSpPr>
        <p:spPr>
          <a:xfrm>
            <a:off x="10997428" y="43710"/>
            <a:ext cx="858572" cy="306050"/>
          </a:xfrm>
          <a:prstGeom prst="wedgeRectCallout">
            <a:avLst>
              <a:gd name="adj1" fmla="val 3131"/>
              <a:gd name="adj2" fmla="val 6945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AF935-6391-4F43-A59D-C1B58150D6B5}"/>
              </a:ext>
            </a:extLst>
          </p:cNvPr>
          <p:cNvSpPr txBox="1"/>
          <p:nvPr/>
        </p:nvSpPr>
        <p:spPr>
          <a:xfrm>
            <a:off x="11010105" y="58236"/>
            <a:ext cx="83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9981A2-BF92-4184-A749-88890A28584B}"/>
              </a:ext>
            </a:extLst>
          </p:cNvPr>
          <p:cNvSpPr txBox="1"/>
          <p:nvPr/>
        </p:nvSpPr>
        <p:spPr>
          <a:xfrm>
            <a:off x="462584" y="1734218"/>
            <a:ext cx="362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STATU Rest API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1BBA4-8CE9-44C4-BB01-3361B1EAB0EB}"/>
              </a:ext>
            </a:extLst>
          </p:cNvPr>
          <p:cNvSpPr txBox="1"/>
          <p:nvPr/>
        </p:nvSpPr>
        <p:spPr>
          <a:xfrm>
            <a:off x="462584" y="2149135"/>
            <a:ext cx="402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 Base URL : i02a302.p.ssafy.io:8080/ ]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98F3F5-36B9-4ADC-92F8-692BEF967CA4}"/>
              </a:ext>
            </a:extLst>
          </p:cNvPr>
          <p:cNvSpPr txBox="1"/>
          <p:nvPr/>
        </p:nvSpPr>
        <p:spPr>
          <a:xfrm>
            <a:off x="404031" y="2787175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calendar-controller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9EE4C-DA22-4633-BFDB-6D9FE402386D}"/>
              </a:ext>
            </a:extLst>
          </p:cNvPr>
          <p:cNvSpPr txBox="1"/>
          <p:nvPr/>
        </p:nvSpPr>
        <p:spPr>
          <a:xfrm>
            <a:off x="404031" y="3527882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D18E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sub-title-controller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B805E-1D46-4508-BE8E-40CD036707C3}"/>
              </a:ext>
            </a:extLst>
          </p:cNvPr>
          <p:cNvSpPr txBox="1"/>
          <p:nvPr/>
        </p:nvSpPr>
        <p:spPr>
          <a:xfrm>
            <a:off x="404031" y="4223890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 err="1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3B7A7F-C501-4A0D-8EBB-85828D69E205}"/>
              </a:ext>
            </a:extLst>
          </p:cNvPr>
          <p:cNvSpPr txBox="1"/>
          <p:nvPr/>
        </p:nvSpPr>
        <p:spPr>
          <a:xfrm>
            <a:off x="404031" y="4919897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2139210-E72A-42B7-82A1-F9068FFD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54" y="2712398"/>
            <a:ext cx="5988755" cy="24546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6B02847-BFFC-4097-80EF-36766AAA4467}"/>
              </a:ext>
            </a:extLst>
          </p:cNvPr>
          <p:cNvSpPr txBox="1"/>
          <p:nvPr/>
        </p:nvSpPr>
        <p:spPr>
          <a:xfrm>
            <a:off x="10197456" y="65930"/>
            <a:ext cx="745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Swagger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819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49486-A42F-4BA7-933D-6782DEB8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E28939DE-ED2B-4D29-90CE-6BE5A630E82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1774289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Swagger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4137E0-B2E9-40CB-8B00-020F569CF622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40B75-7769-4CE5-865A-5C8A57CF50CA}"/>
              </a:ext>
            </a:extLst>
          </p:cNvPr>
          <p:cNvSpPr txBox="1"/>
          <p:nvPr/>
        </p:nvSpPr>
        <p:spPr>
          <a:xfrm>
            <a:off x="11290923" y="405582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100 %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 설명선 21">
            <a:extLst>
              <a:ext uri="{FF2B5EF4-FFF2-40B4-BE49-F238E27FC236}">
                <a16:creationId xmlns:a16="http://schemas.microsoft.com/office/drawing/2014/main" id="{6890C75D-D70C-40EF-B9F1-309D200D72B6}"/>
              </a:ext>
            </a:extLst>
          </p:cNvPr>
          <p:cNvSpPr/>
          <p:nvPr/>
        </p:nvSpPr>
        <p:spPr>
          <a:xfrm>
            <a:off x="10997428" y="43710"/>
            <a:ext cx="858572" cy="306050"/>
          </a:xfrm>
          <a:prstGeom prst="wedgeRectCallout">
            <a:avLst>
              <a:gd name="adj1" fmla="val 3131"/>
              <a:gd name="adj2" fmla="val 6945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AF935-6391-4F43-A59D-C1B58150D6B5}"/>
              </a:ext>
            </a:extLst>
          </p:cNvPr>
          <p:cNvSpPr txBox="1"/>
          <p:nvPr/>
        </p:nvSpPr>
        <p:spPr>
          <a:xfrm>
            <a:off x="11010105" y="58236"/>
            <a:ext cx="83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9981A2-BF92-4184-A749-88890A28584B}"/>
              </a:ext>
            </a:extLst>
          </p:cNvPr>
          <p:cNvSpPr txBox="1"/>
          <p:nvPr/>
        </p:nvSpPr>
        <p:spPr>
          <a:xfrm>
            <a:off x="462584" y="1734218"/>
            <a:ext cx="362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STATU Rest API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1BBA4-8CE9-44C4-BB01-3361B1EAB0EB}"/>
              </a:ext>
            </a:extLst>
          </p:cNvPr>
          <p:cNvSpPr txBox="1"/>
          <p:nvPr/>
        </p:nvSpPr>
        <p:spPr>
          <a:xfrm>
            <a:off x="462584" y="2149135"/>
            <a:ext cx="402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 Base URL : i02a302.p.ssafy.io:8080/ ]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98F3F5-36B9-4ADC-92F8-692BEF967CA4}"/>
              </a:ext>
            </a:extLst>
          </p:cNvPr>
          <p:cNvSpPr txBox="1"/>
          <p:nvPr/>
        </p:nvSpPr>
        <p:spPr>
          <a:xfrm>
            <a:off x="404031" y="2787175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calendar-controller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9EE4C-DA22-4633-BFDB-6D9FE402386D}"/>
              </a:ext>
            </a:extLst>
          </p:cNvPr>
          <p:cNvSpPr txBox="1"/>
          <p:nvPr/>
        </p:nvSpPr>
        <p:spPr>
          <a:xfrm>
            <a:off x="404031" y="3527882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sub-title-controller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B805E-1D46-4508-BE8E-40CD036707C3}"/>
              </a:ext>
            </a:extLst>
          </p:cNvPr>
          <p:cNvSpPr txBox="1"/>
          <p:nvPr/>
        </p:nvSpPr>
        <p:spPr>
          <a:xfrm>
            <a:off x="404031" y="4223890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D18E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-controller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3B7A7F-C501-4A0D-8EBB-85828D69E205}"/>
              </a:ext>
            </a:extLst>
          </p:cNvPr>
          <p:cNvSpPr txBox="1"/>
          <p:nvPr/>
        </p:nvSpPr>
        <p:spPr>
          <a:xfrm>
            <a:off x="404031" y="4919897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F8CF741-9470-4B47-9006-4C34564D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11" y="2782737"/>
            <a:ext cx="6025374" cy="28831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061D3B-B8B6-41E2-90CE-52634D3BF841}"/>
              </a:ext>
            </a:extLst>
          </p:cNvPr>
          <p:cNvSpPr txBox="1"/>
          <p:nvPr/>
        </p:nvSpPr>
        <p:spPr>
          <a:xfrm>
            <a:off x="10197456" y="65930"/>
            <a:ext cx="745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Swagger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977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49486-A42F-4BA7-933D-6782DEB8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E28939DE-ED2B-4D29-90CE-6BE5A630E82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1774289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Swagger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4137E0-B2E9-40CB-8B00-020F569CF622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40B75-7769-4CE5-865A-5C8A57CF50CA}"/>
              </a:ext>
            </a:extLst>
          </p:cNvPr>
          <p:cNvSpPr txBox="1"/>
          <p:nvPr/>
        </p:nvSpPr>
        <p:spPr>
          <a:xfrm>
            <a:off x="11290923" y="405582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100 %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 설명선 21">
            <a:extLst>
              <a:ext uri="{FF2B5EF4-FFF2-40B4-BE49-F238E27FC236}">
                <a16:creationId xmlns:a16="http://schemas.microsoft.com/office/drawing/2014/main" id="{6890C75D-D70C-40EF-B9F1-309D200D72B6}"/>
              </a:ext>
            </a:extLst>
          </p:cNvPr>
          <p:cNvSpPr/>
          <p:nvPr/>
        </p:nvSpPr>
        <p:spPr>
          <a:xfrm>
            <a:off x="10997428" y="43710"/>
            <a:ext cx="858572" cy="306050"/>
          </a:xfrm>
          <a:prstGeom prst="wedgeRectCallout">
            <a:avLst>
              <a:gd name="adj1" fmla="val 3131"/>
              <a:gd name="adj2" fmla="val 6945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AF935-6391-4F43-A59D-C1B58150D6B5}"/>
              </a:ext>
            </a:extLst>
          </p:cNvPr>
          <p:cNvSpPr txBox="1"/>
          <p:nvPr/>
        </p:nvSpPr>
        <p:spPr>
          <a:xfrm>
            <a:off x="11010105" y="58236"/>
            <a:ext cx="83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9981A2-BF92-4184-A749-88890A28584B}"/>
              </a:ext>
            </a:extLst>
          </p:cNvPr>
          <p:cNvSpPr txBox="1"/>
          <p:nvPr/>
        </p:nvSpPr>
        <p:spPr>
          <a:xfrm>
            <a:off x="462584" y="1734218"/>
            <a:ext cx="362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STATU Rest API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1BBA4-8CE9-44C4-BB01-3361B1EAB0EB}"/>
              </a:ext>
            </a:extLst>
          </p:cNvPr>
          <p:cNvSpPr txBox="1"/>
          <p:nvPr/>
        </p:nvSpPr>
        <p:spPr>
          <a:xfrm>
            <a:off x="462584" y="2149135"/>
            <a:ext cx="402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 Base URL : i02a302.p.ssafy.io:8080/ ]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98F3F5-36B9-4ADC-92F8-692BEF967CA4}"/>
              </a:ext>
            </a:extLst>
          </p:cNvPr>
          <p:cNvSpPr txBox="1"/>
          <p:nvPr/>
        </p:nvSpPr>
        <p:spPr>
          <a:xfrm>
            <a:off x="404031" y="2787175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calendar-controller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9EE4C-DA22-4633-BFDB-6D9FE402386D}"/>
              </a:ext>
            </a:extLst>
          </p:cNvPr>
          <p:cNvSpPr txBox="1"/>
          <p:nvPr/>
        </p:nvSpPr>
        <p:spPr>
          <a:xfrm>
            <a:off x="404031" y="3527882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sub-title-controller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B805E-1D46-4508-BE8E-40CD036707C3}"/>
              </a:ext>
            </a:extLst>
          </p:cNvPr>
          <p:cNvSpPr txBox="1"/>
          <p:nvPr/>
        </p:nvSpPr>
        <p:spPr>
          <a:xfrm>
            <a:off x="404031" y="4223890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20000"/>
                  <a:lumOff val="80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 err="1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-controller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3B7A7F-C501-4A0D-8EBB-85828D69E205}"/>
              </a:ext>
            </a:extLst>
          </p:cNvPr>
          <p:cNvSpPr txBox="1"/>
          <p:nvPr/>
        </p:nvSpPr>
        <p:spPr>
          <a:xfrm>
            <a:off x="404031" y="4919897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9D18E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user-controller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26D2E17-D710-4A2D-A8F5-690191E4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21" y="1487881"/>
            <a:ext cx="6007233" cy="49503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AC46D3-95A4-4B2E-9CB8-BC1E138DB890}"/>
              </a:ext>
            </a:extLst>
          </p:cNvPr>
          <p:cNvSpPr txBox="1"/>
          <p:nvPr/>
        </p:nvSpPr>
        <p:spPr>
          <a:xfrm>
            <a:off x="10197456" y="65930"/>
            <a:ext cx="745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Swagger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93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테이블, 다량, 많은이(가) 표시된 사진&#10;&#10;자동 생성된 설명">
            <a:extLst>
              <a:ext uri="{FF2B5EF4-FFF2-40B4-BE49-F238E27FC236}">
                <a16:creationId xmlns:a16="http://schemas.microsoft.com/office/drawing/2014/main" id="{690587FE-0999-4B27-B466-D4EC0C5F8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22" y="835946"/>
            <a:ext cx="10447200" cy="54782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49486-A42F-4BA7-933D-6782DEB8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E28939DE-ED2B-4D29-90CE-6BE5A630E82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4286463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개발 일정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D5C89-BF17-4002-9AB0-2F03C180BCA1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98177-ADDC-4CFC-A26A-4E98916DE9BD}"/>
              </a:ext>
            </a:extLst>
          </p:cNvPr>
          <p:cNvSpPr txBox="1"/>
          <p:nvPr/>
        </p:nvSpPr>
        <p:spPr>
          <a:xfrm>
            <a:off x="11290923" y="405582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100 %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 설명선 21">
            <a:extLst>
              <a:ext uri="{FF2B5EF4-FFF2-40B4-BE49-F238E27FC236}">
                <a16:creationId xmlns:a16="http://schemas.microsoft.com/office/drawing/2014/main" id="{38855ECF-3E4A-4B40-857A-360A31555FB2}"/>
              </a:ext>
            </a:extLst>
          </p:cNvPr>
          <p:cNvSpPr/>
          <p:nvPr/>
        </p:nvSpPr>
        <p:spPr>
          <a:xfrm>
            <a:off x="10997428" y="43710"/>
            <a:ext cx="858572" cy="306050"/>
          </a:xfrm>
          <a:prstGeom prst="wedgeRectCallout">
            <a:avLst>
              <a:gd name="adj1" fmla="val 3131"/>
              <a:gd name="adj2" fmla="val 6945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8A9309-AC57-4834-9E47-6FD4ABC0EC2F}"/>
              </a:ext>
            </a:extLst>
          </p:cNvPr>
          <p:cNvSpPr txBox="1"/>
          <p:nvPr/>
        </p:nvSpPr>
        <p:spPr>
          <a:xfrm>
            <a:off x="11010105" y="58236"/>
            <a:ext cx="83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CA63B-53E8-474A-80BC-7AA0896B29F1}"/>
              </a:ext>
            </a:extLst>
          </p:cNvPr>
          <p:cNvSpPr txBox="1"/>
          <p:nvPr/>
        </p:nvSpPr>
        <p:spPr>
          <a:xfrm>
            <a:off x="10255206" y="65930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07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66738" y="6440968"/>
            <a:ext cx="2743200" cy="365125"/>
          </a:xfrm>
        </p:spPr>
        <p:txBody>
          <a:bodyPr/>
          <a:lstStyle/>
          <a:p>
            <a:fld id="{900229A9-4720-4F25-B833-0F17BEF4D01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EDD6C02-F809-4227-B467-6B20F992CD99}"/>
              </a:ext>
            </a:extLst>
          </p:cNvPr>
          <p:cNvSpPr txBox="1"/>
          <p:nvPr/>
        </p:nvSpPr>
        <p:spPr>
          <a:xfrm>
            <a:off x="224052" y="210113"/>
            <a:ext cx="4019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ko-KR" altLang="en-US" sz="88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EF7F3E-46E4-4384-8A58-FC9D053B9C3D}"/>
              </a:ext>
            </a:extLst>
          </p:cNvPr>
          <p:cNvGrpSpPr/>
          <p:nvPr/>
        </p:nvGrpSpPr>
        <p:grpSpPr>
          <a:xfrm>
            <a:off x="1039867" y="3336075"/>
            <a:ext cx="1704975" cy="1797900"/>
            <a:chOff x="1381391" y="3336075"/>
            <a:chExt cx="1704975" cy="179790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AE2C512-A99D-4ADB-B188-0F6A297F01D6}"/>
                </a:ext>
              </a:extLst>
            </p:cNvPr>
            <p:cNvSpPr/>
            <p:nvPr/>
          </p:nvSpPr>
          <p:spPr>
            <a:xfrm>
              <a:off x="1381391" y="3430097"/>
              <a:ext cx="1704975" cy="1684426"/>
            </a:xfrm>
            <a:prstGeom prst="ellipse">
              <a:avLst/>
            </a:prstGeom>
            <a:solidFill>
              <a:srgbClr val="BADA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부분 원형 54">
              <a:extLst>
                <a:ext uri="{FF2B5EF4-FFF2-40B4-BE49-F238E27FC236}">
                  <a16:creationId xmlns:a16="http://schemas.microsoft.com/office/drawing/2014/main" id="{E9E73F2B-D4B3-4F42-A311-FE1A1B292D6A}"/>
                </a:ext>
              </a:extLst>
            </p:cNvPr>
            <p:cNvSpPr/>
            <p:nvPr/>
          </p:nvSpPr>
          <p:spPr>
            <a:xfrm>
              <a:off x="1381391" y="3429000"/>
              <a:ext cx="1704975" cy="1704975"/>
            </a:xfrm>
            <a:prstGeom prst="pie">
              <a:avLst>
                <a:gd name="adj1" fmla="val 0"/>
                <a:gd name="adj2" fmla="val 1616118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D83C28E-120A-448F-A00D-8A3C2968414A}"/>
                </a:ext>
              </a:extLst>
            </p:cNvPr>
            <p:cNvSpPr/>
            <p:nvPr/>
          </p:nvSpPr>
          <p:spPr>
            <a:xfrm flipH="1">
              <a:off x="1590542" y="3629373"/>
              <a:ext cx="1285875" cy="1285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42EBEB-60D1-4223-9E61-E178594AF62E}"/>
                </a:ext>
              </a:extLst>
            </p:cNvPr>
            <p:cNvSpPr txBox="1"/>
            <p:nvPr/>
          </p:nvSpPr>
          <p:spPr>
            <a:xfrm>
              <a:off x="1638604" y="40957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 소개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924E080-F51D-4F45-B180-676D16B1E697}"/>
                </a:ext>
              </a:extLst>
            </p:cNvPr>
            <p:cNvSpPr/>
            <p:nvPr/>
          </p:nvSpPr>
          <p:spPr>
            <a:xfrm>
              <a:off x="2044571" y="3336075"/>
              <a:ext cx="387320" cy="387320"/>
            </a:xfrm>
            <a:prstGeom prst="ellipse">
              <a:avLst/>
            </a:prstGeom>
            <a:solidFill>
              <a:srgbClr val="BADA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2DCE92-8361-4885-A2C2-AB35D02D2727}"/>
              </a:ext>
            </a:extLst>
          </p:cNvPr>
          <p:cNvGrpSpPr/>
          <p:nvPr/>
        </p:nvGrpSpPr>
        <p:grpSpPr>
          <a:xfrm>
            <a:off x="3732779" y="1854005"/>
            <a:ext cx="1704975" cy="2444329"/>
            <a:chOff x="3995831" y="1854005"/>
            <a:chExt cx="1704975" cy="2444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FFEB17-04EE-4C69-B5D8-84B7D2AEA5B2}"/>
                </a:ext>
              </a:extLst>
            </p:cNvPr>
            <p:cNvSpPr txBox="1"/>
            <p:nvPr/>
          </p:nvSpPr>
          <p:spPr>
            <a:xfrm>
              <a:off x="4220581" y="3775114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문제점 소개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 어플 현황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0D611B-2718-424B-8AC9-3CAB1B01FC10}"/>
                </a:ext>
              </a:extLst>
            </p:cNvPr>
            <p:cNvSpPr/>
            <p:nvPr/>
          </p:nvSpPr>
          <p:spPr>
            <a:xfrm>
              <a:off x="3995831" y="1923648"/>
              <a:ext cx="1704975" cy="1704975"/>
            </a:xfrm>
            <a:prstGeom prst="ellipse">
              <a:avLst/>
            </a:prstGeom>
            <a:solidFill>
              <a:srgbClr val="97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현 58">
              <a:extLst>
                <a:ext uri="{FF2B5EF4-FFF2-40B4-BE49-F238E27FC236}">
                  <a16:creationId xmlns:a16="http://schemas.microsoft.com/office/drawing/2014/main" id="{D32B7C7C-72E1-4F22-98C1-BF858B46A112}"/>
                </a:ext>
              </a:extLst>
            </p:cNvPr>
            <p:cNvSpPr/>
            <p:nvPr/>
          </p:nvSpPr>
          <p:spPr>
            <a:xfrm>
              <a:off x="3995831" y="1923648"/>
              <a:ext cx="1704975" cy="1704975"/>
            </a:xfrm>
            <a:prstGeom prst="chord">
              <a:avLst>
                <a:gd name="adj1" fmla="val 5380293"/>
                <a:gd name="adj2" fmla="val 1622561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791FB88-DB9A-409A-AA8C-A16F490DD05C}"/>
                </a:ext>
              </a:extLst>
            </p:cNvPr>
            <p:cNvSpPr/>
            <p:nvPr/>
          </p:nvSpPr>
          <p:spPr>
            <a:xfrm flipH="1">
              <a:off x="4205380" y="2133197"/>
              <a:ext cx="1285875" cy="1285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04E4D38-36BB-43D9-A313-D1E111247CC5}"/>
                </a:ext>
              </a:extLst>
            </p:cNvPr>
            <p:cNvSpPr txBox="1"/>
            <p:nvPr/>
          </p:nvSpPr>
          <p:spPr>
            <a:xfrm>
              <a:off x="4307143" y="2591467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배경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1D8A273-2016-4745-9A0B-20D0CD5441EF}"/>
                </a:ext>
              </a:extLst>
            </p:cNvPr>
            <p:cNvSpPr/>
            <p:nvPr/>
          </p:nvSpPr>
          <p:spPr>
            <a:xfrm>
              <a:off x="4654657" y="1854005"/>
              <a:ext cx="387320" cy="387320"/>
            </a:xfrm>
            <a:prstGeom prst="ellipse">
              <a:avLst/>
            </a:prstGeom>
            <a:solidFill>
              <a:srgbClr val="97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980811-4777-4F98-9340-54EA1EE2F5F6}"/>
              </a:ext>
            </a:extLst>
          </p:cNvPr>
          <p:cNvGrpSpPr/>
          <p:nvPr/>
        </p:nvGrpSpPr>
        <p:grpSpPr>
          <a:xfrm>
            <a:off x="6425691" y="3336075"/>
            <a:ext cx="1834156" cy="2844932"/>
            <a:chOff x="6650889" y="3336075"/>
            <a:chExt cx="1834156" cy="28449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ED03E0F-8946-49A6-80E5-AD275E3A5957}"/>
                </a:ext>
              </a:extLst>
            </p:cNvPr>
            <p:cNvSpPr txBox="1"/>
            <p:nvPr/>
          </p:nvSpPr>
          <p:spPr>
            <a:xfrm>
              <a:off x="6650889" y="5226900"/>
              <a:ext cx="18341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설정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 계획 세우기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 시간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목표량 측정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계획표 공유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CF6C927-AC5B-47EC-8F15-56A48FE89B13}"/>
                </a:ext>
              </a:extLst>
            </p:cNvPr>
            <p:cNvSpPr/>
            <p:nvPr/>
          </p:nvSpPr>
          <p:spPr>
            <a:xfrm>
              <a:off x="6650889" y="3429000"/>
              <a:ext cx="1704975" cy="17049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부분 원형 78">
              <a:extLst>
                <a:ext uri="{FF2B5EF4-FFF2-40B4-BE49-F238E27FC236}">
                  <a16:creationId xmlns:a16="http://schemas.microsoft.com/office/drawing/2014/main" id="{7DFC5091-12B6-4EAB-A10C-D424EF4294A3}"/>
                </a:ext>
              </a:extLst>
            </p:cNvPr>
            <p:cNvSpPr/>
            <p:nvPr/>
          </p:nvSpPr>
          <p:spPr>
            <a:xfrm>
              <a:off x="6650889" y="3429000"/>
              <a:ext cx="1704975" cy="1704975"/>
            </a:xfrm>
            <a:prstGeom prst="pie">
              <a:avLst>
                <a:gd name="adj1" fmla="val 16092769"/>
                <a:gd name="adj2" fmla="val 10753984"/>
              </a:avLst>
            </a:prstGeom>
            <a:solidFill>
              <a:srgbClr val="77A3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6C12B28-CC37-4322-927E-492F5B2A0D9F}"/>
                </a:ext>
              </a:extLst>
            </p:cNvPr>
            <p:cNvSpPr/>
            <p:nvPr/>
          </p:nvSpPr>
          <p:spPr>
            <a:xfrm flipH="1">
              <a:off x="6860439" y="3639647"/>
              <a:ext cx="1285875" cy="1285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13A4501-6AA9-4C6E-915E-8318A212ED21}"/>
                </a:ext>
              </a:extLst>
            </p:cNvPr>
            <p:cNvSpPr txBox="1"/>
            <p:nvPr/>
          </p:nvSpPr>
          <p:spPr>
            <a:xfrm>
              <a:off x="6962202" y="408764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소개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26513B5-6CEA-4C1E-A97A-BDA7DC6731A9}"/>
                </a:ext>
              </a:extLst>
            </p:cNvPr>
            <p:cNvSpPr/>
            <p:nvPr/>
          </p:nvSpPr>
          <p:spPr>
            <a:xfrm>
              <a:off x="7280635" y="3336075"/>
              <a:ext cx="387320" cy="387320"/>
            </a:xfrm>
            <a:prstGeom prst="ellipse">
              <a:avLst/>
            </a:prstGeom>
            <a:solidFill>
              <a:srgbClr val="77A3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A5AEB5-CE3E-4D24-B155-4C1CC772B326}"/>
              </a:ext>
            </a:extLst>
          </p:cNvPr>
          <p:cNvGrpSpPr/>
          <p:nvPr/>
        </p:nvGrpSpPr>
        <p:grpSpPr>
          <a:xfrm>
            <a:off x="9247785" y="1834763"/>
            <a:ext cx="1704975" cy="2845736"/>
            <a:chOff x="9247785" y="1834763"/>
            <a:chExt cx="1704975" cy="2845736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E88FF87-91BF-4E08-ADDB-9A7802448A6B}"/>
                </a:ext>
              </a:extLst>
            </p:cNvPr>
            <p:cNvSpPr txBox="1"/>
            <p:nvPr/>
          </p:nvSpPr>
          <p:spPr>
            <a:xfrm>
              <a:off x="9709652" y="3726392"/>
              <a:ext cx="8938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 Table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Swagger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일정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 스택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C7A74698-C6AC-4129-8F10-7B3AB4E2F586}"/>
                </a:ext>
              </a:extLst>
            </p:cNvPr>
            <p:cNvSpPr/>
            <p:nvPr/>
          </p:nvSpPr>
          <p:spPr>
            <a:xfrm>
              <a:off x="9247785" y="1923648"/>
              <a:ext cx="1704975" cy="1704975"/>
            </a:xfrm>
            <a:prstGeom prst="ellipse">
              <a:avLst/>
            </a:prstGeom>
            <a:solidFill>
              <a:srgbClr val="618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51F7B31-CBFB-4305-938D-FCC430341804}"/>
                </a:ext>
              </a:extLst>
            </p:cNvPr>
            <p:cNvSpPr/>
            <p:nvPr/>
          </p:nvSpPr>
          <p:spPr>
            <a:xfrm flipH="1">
              <a:off x="9457335" y="2133198"/>
              <a:ext cx="1285875" cy="1285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628BED-ED0C-49AF-BBB1-E6990A58ABC3}"/>
                </a:ext>
              </a:extLst>
            </p:cNvPr>
            <p:cNvSpPr txBox="1"/>
            <p:nvPr/>
          </p:nvSpPr>
          <p:spPr>
            <a:xfrm>
              <a:off x="9559098" y="2591467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환경</a:t>
              </a: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01EC7434-C166-4F1F-A163-65EFCFCAF200}"/>
                </a:ext>
              </a:extLst>
            </p:cNvPr>
            <p:cNvSpPr/>
            <p:nvPr/>
          </p:nvSpPr>
          <p:spPr>
            <a:xfrm>
              <a:off x="9906612" y="1834763"/>
              <a:ext cx="387320" cy="387320"/>
            </a:xfrm>
            <a:prstGeom prst="ellipse">
              <a:avLst/>
            </a:prstGeom>
            <a:solidFill>
              <a:srgbClr val="618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246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노트북, 컴퓨터, 그룹이(가) 표시된 사진&#10;&#10;자동 생성된 설명">
            <a:extLst>
              <a:ext uri="{FF2B5EF4-FFF2-40B4-BE49-F238E27FC236}">
                <a16:creationId xmlns:a16="http://schemas.microsoft.com/office/drawing/2014/main" id="{86A20995-A8F3-4DDA-BCF2-E968E0242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3" y="683697"/>
            <a:ext cx="10447659" cy="612961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49486-A42F-4BA7-933D-6782DEB8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E28939DE-ED2B-4D29-90CE-6BE5A630E82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4286463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개발 일정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92A42B-FAE8-4FE1-9332-2349F3583FEB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C87C5-0365-4906-B3AC-67E2BAEAF6D0}"/>
              </a:ext>
            </a:extLst>
          </p:cNvPr>
          <p:cNvSpPr txBox="1"/>
          <p:nvPr/>
        </p:nvSpPr>
        <p:spPr>
          <a:xfrm>
            <a:off x="11290923" y="405582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100 %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사각형 설명선 21">
            <a:extLst>
              <a:ext uri="{FF2B5EF4-FFF2-40B4-BE49-F238E27FC236}">
                <a16:creationId xmlns:a16="http://schemas.microsoft.com/office/drawing/2014/main" id="{9589CE89-3EF7-44A0-8E61-D70A4745E03C}"/>
              </a:ext>
            </a:extLst>
          </p:cNvPr>
          <p:cNvSpPr/>
          <p:nvPr/>
        </p:nvSpPr>
        <p:spPr>
          <a:xfrm>
            <a:off x="10997428" y="43710"/>
            <a:ext cx="858572" cy="306050"/>
          </a:xfrm>
          <a:prstGeom prst="wedgeRectCallout">
            <a:avLst>
              <a:gd name="adj1" fmla="val 3131"/>
              <a:gd name="adj2" fmla="val 6945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5F7A7-2CA7-48DE-A1CC-2249B5A01DC1}"/>
              </a:ext>
            </a:extLst>
          </p:cNvPr>
          <p:cNvSpPr txBox="1"/>
          <p:nvPr/>
        </p:nvSpPr>
        <p:spPr>
          <a:xfrm>
            <a:off x="11010105" y="58236"/>
            <a:ext cx="83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F978A-D013-4EE0-A240-C724B4865012}"/>
              </a:ext>
            </a:extLst>
          </p:cNvPr>
          <p:cNvSpPr txBox="1"/>
          <p:nvPr/>
        </p:nvSpPr>
        <p:spPr>
          <a:xfrm>
            <a:off x="10255206" y="65930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94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49486-A42F-4BA7-933D-6782DEB8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45179"/>
            <a:ext cx="2746408" cy="360947"/>
          </a:xfrm>
        </p:spPr>
        <p:txBody>
          <a:bodyPr/>
          <a:lstStyle/>
          <a:p>
            <a:fld id="{900229A9-4720-4F25-B833-0F17BEF4D01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E28939DE-ED2B-4D29-90CE-6BE5A630E82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3112201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STATU! </a:t>
            </a:r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이렇게 만들었어요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pic>
        <p:nvPicPr>
          <p:cNvPr id="6" name="그림 5" descr="플레이트, 시계, 그리기이(가) 표시된 사진&#10;&#10;자동 생성된 설명">
            <a:extLst>
              <a:ext uri="{FF2B5EF4-FFF2-40B4-BE49-F238E27FC236}">
                <a16:creationId xmlns:a16="http://schemas.microsoft.com/office/drawing/2014/main" id="{F2FFCF05-18B9-4AAF-908F-604EF735B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32" y="4341637"/>
            <a:ext cx="1037847" cy="621086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C6099AFC-4359-4F88-9AD3-DB3A5479EC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7" b="30531"/>
          <a:stretch/>
        </p:blipFill>
        <p:spPr>
          <a:xfrm>
            <a:off x="5780373" y="3983405"/>
            <a:ext cx="1724023" cy="592438"/>
          </a:xfrm>
          <a:prstGeom prst="rect">
            <a:avLst/>
          </a:prstGeom>
        </p:spPr>
      </p:pic>
      <p:pic>
        <p:nvPicPr>
          <p:cNvPr id="10" name="그림 9" descr="검은색, 어두운, 사진, 옅은이(가) 표시된 사진&#10;&#10;자동 생성된 설명">
            <a:extLst>
              <a:ext uri="{FF2B5EF4-FFF2-40B4-BE49-F238E27FC236}">
                <a16:creationId xmlns:a16="http://schemas.microsoft.com/office/drawing/2014/main" id="{60CA3A39-8EC7-41DD-BF8D-4AFD72BBE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04" y="3241913"/>
            <a:ext cx="1167761" cy="579664"/>
          </a:xfrm>
          <a:prstGeom prst="rect">
            <a:avLst/>
          </a:prstGeom>
        </p:spPr>
      </p:pic>
      <p:pic>
        <p:nvPicPr>
          <p:cNvPr id="14" name="그림 13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DB7AE53E-2A00-4079-A6BD-B957E80DEB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1" b="24898"/>
          <a:stretch/>
        </p:blipFill>
        <p:spPr>
          <a:xfrm>
            <a:off x="9465972" y="3364062"/>
            <a:ext cx="1668967" cy="818082"/>
          </a:xfrm>
          <a:prstGeom prst="rect">
            <a:avLst/>
          </a:prstGeom>
        </p:spPr>
      </p:pic>
      <p:pic>
        <p:nvPicPr>
          <p:cNvPr id="16" name="그림 15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13F9567A-AC8A-48E1-9092-439678EDC67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5" t="10884" r="19288" b="9460"/>
          <a:stretch/>
        </p:blipFill>
        <p:spPr>
          <a:xfrm>
            <a:off x="1240785" y="2882239"/>
            <a:ext cx="943497" cy="844295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E151806B-E9B9-4D94-8214-6A86B272F2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0" y="3704201"/>
            <a:ext cx="1254051" cy="9807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412EBE-94D5-427A-BA17-C4C7C51393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73" y="4602917"/>
            <a:ext cx="1724023" cy="905112"/>
          </a:xfrm>
          <a:prstGeom prst="rect">
            <a:avLst/>
          </a:prstGeom>
        </p:spPr>
      </p:pic>
      <p:pic>
        <p:nvPicPr>
          <p:cNvPr id="24" name="그림 23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D78BD18A-2D19-4244-BF82-809CBA15B5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88" y="4770318"/>
            <a:ext cx="788655" cy="788655"/>
          </a:xfrm>
          <a:prstGeom prst="rect">
            <a:avLst/>
          </a:prstGeom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357CACE-AA62-49E3-AED1-6FCC72B2CA5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14"/>
          <a:stretch/>
        </p:blipFill>
        <p:spPr>
          <a:xfrm>
            <a:off x="3433402" y="3645106"/>
            <a:ext cx="1049699" cy="105066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D0C0C7-EF81-4575-A108-250F30543287}"/>
              </a:ext>
            </a:extLst>
          </p:cNvPr>
          <p:cNvGrpSpPr/>
          <p:nvPr/>
        </p:nvGrpSpPr>
        <p:grpSpPr>
          <a:xfrm>
            <a:off x="528977" y="1741615"/>
            <a:ext cx="2490572" cy="553998"/>
            <a:chOff x="520510" y="1606148"/>
            <a:chExt cx="2490572" cy="55399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A26848C-E4BD-441D-B6A0-311160A4BC05}"/>
                </a:ext>
              </a:extLst>
            </p:cNvPr>
            <p:cNvSpPr/>
            <p:nvPr/>
          </p:nvSpPr>
          <p:spPr>
            <a:xfrm>
              <a:off x="520510" y="1618658"/>
              <a:ext cx="2490572" cy="528979"/>
            </a:xfrm>
            <a:prstGeom prst="round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CF51C6-D66E-47BA-8322-704F9426F5AD}"/>
                </a:ext>
              </a:extLst>
            </p:cNvPr>
            <p:cNvSpPr txBox="1"/>
            <p:nvPr/>
          </p:nvSpPr>
          <p:spPr>
            <a:xfrm>
              <a:off x="730256" y="1606148"/>
              <a:ext cx="20710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Front-end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6ED6FC-BDF8-4989-8B4A-D2D438C62731}"/>
              </a:ext>
            </a:extLst>
          </p:cNvPr>
          <p:cNvGrpSpPr/>
          <p:nvPr/>
        </p:nvGrpSpPr>
        <p:grpSpPr>
          <a:xfrm>
            <a:off x="2700893" y="3762309"/>
            <a:ext cx="563356" cy="816260"/>
            <a:chOff x="2970403" y="3619351"/>
            <a:chExt cx="563356" cy="8162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CCC489-9D21-4972-982D-E594606CC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403" y="3619351"/>
              <a:ext cx="548335" cy="33182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5BB9BBD-A694-4592-8E14-2AFC4D9C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85424" y="4103787"/>
              <a:ext cx="548335" cy="33182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BDBE120-D98F-4B89-8774-B27234306EA1}"/>
              </a:ext>
            </a:extLst>
          </p:cNvPr>
          <p:cNvGrpSpPr/>
          <p:nvPr/>
        </p:nvGrpSpPr>
        <p:grpSpPr>
          <a:xfrm>
            <a:off x="4652254" y="3762309"/>
            <a:ext cx="563356" cy="816260"/>
            <a:chOff x="2970403" y="3619351"/>
            <a:chExt cx="563356" cy="81626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0E69F8F-18D7-429F-AD63-C266D90AE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403" y="3619351"/>
              <a:ext cx="548335" cy="33182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96D2EEA-BDCE-4CA3-946D-184DF7639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85424" y="4103787"/>
              <a:ext cx="548335" cy="331824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4B047B-2713-49D6-9269-7C4F368155D7}"/>
              </a:ext>
            </a:extLst>
          </p:cNvPr>
          <p:cNvGrpSpPr/>
          <p:nvPr/>
        </p:nvGrpSpPr>
        <p:grpSpPr>
          <a:xfrm>
            <a:off x="8362111" y="3762309"/>
            <a:ext cx="563356" cy="816260"/>
            <a:chOff x="2970403" y="3619351"/>
            <a:chExt cx="563356" cy="81626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44C4683-2D7A-4F10-9242-0C9EA21B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403" y="3619351"/>
              <a:ext cx="548335" cy="33182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BBD19C9-F9C1-4F47-98F3-F4F9639BF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85424" y="4103787"/>
              <a:ext cx="548335" cy="33182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588132-B815-491A-B7B7-DAF4CF915A8E}"/>
              </a:ext>
            </a:extLst>
          </p:cNvPr>
          <p:cNvGrpSpPr/>
          <p:nvPr/>
        </p:nvGrpSpPr>
        <p:grpSpPr>
          <a:xfrm>
            <a:off x="5372880" y="1741615"/>
            <a:ext cx="2490572" cy="553998"/>
            <a:chOff x="5372880" y="1606148"/>
            <a:chExt cx="2490572" cy="553998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EB64963-D0B5-494D-B2A5-7E259E27B545}"/>
                </a:ext>
              </a:extLst>
            </p:cNvPr>
            <p:cNvSpPr/>
            <p:nvPr/>
          </p:nvSpPr>
          <p:spPr>
            <a:xfrm>
              <a:off x="5372880" y="1618658"/>
              <a:ext cx="2490572" cy="528979"/>
            </a:xfrm>
            <a:prstGeom prst="round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B458EFC-1465-40E3-97CD-165AA07EAF01}"/>
                </a:ext>
              </a:extLst>
            </p:cNvPr>
            <p:cNvSpPr txBox="1"/>
            <p:nvPr/>
          </p:nvSpPr>
          <p:spPr>
            <a:xfrm>
              <a:off x="5643380" y="1606148"/>
              <a:ext cx="19495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Back-end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F4F1DF-2C90-42EF-B478-E51B8054B8CA}"/>
              </a:ext>
            </a:extLst>
          </p:cNvPr>
          <p:cNvGrpSpPr/>
          <p:nvPr/>
        </p:nvGrpSpPr>
        <p:grpSpPr>
          <a:xfrm>
            <a:off x="9808564" y="1741615"/>
            <a:ext cx="983782" cy="553998"/>
            <a:chOff x="9656138" y="1587660"/>
            <a:chExt cx="983782" cy="609397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DD0B9D28-ED1D-4FD6-A066-3022BF18E060}"/>
                </a:ext>
              </a:extLst>
            </p:cNvPr>
            <p:cNvSpPr/>
            <p:nvPr/>
          </p:nvSpPr>
          <p:spPr>
            <a:xfrm>
              <a:off x="9656138" y="1643021"/>
              <a:ext cx="983782" cy="528979"/>
            </a:xfrm>
            <a:prstGeom prst="round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71E434-7088-4131-A45F-E1BFA09976D4}"/>
                </a:ext>
              </a:extLst>
            </p:cNvPr>
            <p:cNvSpPr txBox="1"/>
            <p:nvPr/>
          </p:nvSpPr>
          <p:spPr>
            <a:xfrm>
              <a:off x="9793604" y="1587660"/>
              <a:ext cx="708848" cy="6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DB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36C3E33-FB42-4006-87F0-B211D99E07A6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5EE7EA-F0A7-4408-89EA-365A4572FA2B}"/>
              </a:ext>
            </a:extLst>
          </p:cNvPr>
          <p:cNvSpPr txBox="1"/>
          <p:nvPr/>
        </p:nvSpPr>
        <p:spPr>
          <a:xfrm>
            <a:off x="11290923" y="405582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100 %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사각형 설명선 21">
            <a:extLst>
              <a:ext uri="{FF2B5EF4-FFF2-40B4-BE49-F238E27FC236}">
                <a16:creationId xmlns:a16="http://schemas.microsoft.com/office/drawing/2014/main" id="{202752FA-7792-40BF-90E3-8F43F6B07CAD}"/>
              </a:ext>
            </a:extLst>
          </p:cNvPr>
          <p:cNvSpPr/>
          <p:nvPr/>
        </p:nvSpPr>
        <p:spPr>
          <a:xfrm>
            <a:off x="10997428" y="43710"/>
            <a:ext cx="858572" cy="306050"/>
          </a:xfrm>
          <a:prstGeom prst="wedgeRectCallout">
            <a:avLst>
              <a:gd name="adj1" fmla="val 3131"/>
              <a:gd name="adj2" fmla="val 6945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2AD266-2490-4DC2-AF49-50C7B9FAF672}"/>
              </a:ext>
            </a:extLst>
          </p:cNvPr>
          <p:cNvSpPr txBox="1"/>
          <p:nvPr/>
        </p:nvSpPr>
        <p:spPr>
          <a:xfrm>
            <a:off x="11010105" y="58236"/>
            <a:ext cx="83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과정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CAA36F-69AE-4B6C-8DDB-07B2F7FFE26C}"/>
              </a:ext>
            </a:extLst>
          </p:cNvPr>
          <p:cNvSpPr txBox="1"/>
          <p:nvPr/>
        </p:nvSpPr>
        <p:spPr>
          <a:xfrm>
            <a:off x="10255206" y="65930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05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9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/>
          <p:cNvGrpSpPr/>
          <p:nvPr/>
        </p:nvGrpSpPr>
        <p:grpSpPr>
          <a:xfrm>
            <a:off x="0" y="150139"/>
            <a:ext cx="12170705" cy="60122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0" y="6597352"/>
            <a:ext cx="12170705" cy="60122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2F9CDD-C588-46E6-8560-909F53FB89B3}"/>
              </a:ext>
            </a:extLst>
          </p:cNvPr>
          <p:cNvGrpSpPr/>
          <p:nvPr/>
        </p:nvGrpSpPr>
        <p:grpSpPr>
          <a:xfrm>
            <a:off x="4200515" y="2617739"/>
            <a:ext cx="3791109" cy="1572135"/>
            <a:chOff x="4200515" y="2511504"/>
            <a:chExt cx="3791109" cy="1572135"/>
          </a:xfrm>
        </p:grpSpPr>
        <p:sp>
          <p:nvSpPr>
            <p:cNvPr id="15" name="TextBox 14"/>
            <p:cNvSpPr txBox="1"/>
            <p:nvPr/>
          </p:nvSpPr>
          <p:spPr>
            <a:xfrm>
              <a:off x="4439816" y="3044279"/>
              <a:ext cx="30963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652599" y="3775862"/>
              <a:ext cx="2829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4311439" y="3929751"/>
              <a:ext cx="256754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566849" y="3929751"/>
              <a:ext cx="256754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515" y="2511504"/>
              <a:ext cx="3791109" cy="1065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90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736B7BA-97A5-4A47-90BA-50C15A40DE6E}"/>
              </a:ext>
            </a:extLst>
          </p:cNvPr>
          <p:cNvSpPr/>
          <p:nvPr/>
        </p:nvSpPr>
        <p:spPr>
          <a:xfrm>
            <a:off x="336884" y="2080296"/>
            <a:ext cx="4640707" cy="3116125"/>
          </a:xfrm>
          <a:prstGeom prst="round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1D0190D-D656-4968-AB2E-65EE943A95A7}"/>
              </a:ext>
            </a:extLst>
          </p:cNvPr>
          <p:cNvSpPr/>
          <p:nvPr/>
        </p:nvSpPr>
        <p:spPr>
          <a:xfrm>
            <a:off x="5332396" y="2076641"/>
            <a:ext cx="6522720" cy="3116125"/>
          </a:xfrm>
          <a:prstGeom prst="round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F02FB599-773B-4536-B89E-A816DFD1A866}"/>
              </a:ext>
            </a:extLst>
          </p:cNvPr>
          <p:cNvSpPr/>
          <p:nvPr/>
        </p:nvSpPr>
        <p:spPr>
          <a:xfrm>
            <a:off x="138074" y="809697"/>
            <a:ext cx="432048" cy="378346"/>
          </a:xfrm>
          <a:prstGeom prst="parallelogram">
            <a:avLst/>
          </a:prstGeom>
          <a:solidFill>
            <a:srgbClr val="92D05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188746" y="809697"/>
            <a:ext cx="3312368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STATU! </a:t>
            </a:r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우리가 만들었어요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189B17-AA0C-4B8B-B85A-921D101DB70A}"/>
              </a:ext>
            </a:extLst>
          </p:cNvPr>
          <p:cNvGrpSpPr/>
          <p:nvPr/>
        </p:nvGrpSpPr>
        <p:grpSpPr>
          <a:xfrm>
            <a:off x="765912" y="2710752"/>
            <a:ext cx="3794007" cy="2256929"/>
            <a:chOff x="765912" y="2710752"/>
            <a:chExt cx="3794007" cy="225692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B0B18C7-CE1F-4496-A900-997AFA326A65}"/>
                </a:ext>
              </a:extLst>
            </p:cNvPr>
            <p:cNvGrpSpPr/>
            <p:nvPr/>
          </p:nvGrpSpPr>
          <p:grpSpPr>
            <a:xfrm>
              <a:off x="765912" y="2710752"/>
              <a:ext cx="1440000" cy="2256929"/>
              <a:chOff x="765912" y="2710752"/>
              <a:chExt cx="1440000" cy="225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078589" y="4598349"/>
                <a:ext cx="814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김민수</a:t>
                </a:r>
              </a:p>
            </p:txBody>
          </p:sp>
          <p:pic>
            <p:nvPicPr>
              <p:cNvPr id="4" name="그림 3" descr="사람, 정장, 의류, 넥타이이(가) 표시된 사진&#10;&#10;자동 생성된 설명">
                <a:extLst>
                  <a:ext uri="{FF2B5EF4-FFF2-40B4-BE49-F238E27FC236}">
                    <a16:creationId xmlns:a16="http://schemas.microsoft.com/office/drawing/2014/main" id="{D3701645-8281-490F-9772-CB6E03075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912" y="2710752"/>
                <a:ext cx="1440000" cy="1717303"/>
              </a:xfrm>
              <a:prstGeom prst="ellipse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26640C-5B5B-4144-BF00-93DA4FFDDC08}"/>
                </a:ext>
              </a:extLst>
            </p:cNvPr>
            <p:cNvGrpSpPr/>
            <p:nvPr/>
          </p:nvGrpSpPr>
          <p:grpSpPr>
            <a:xfrm>
              <a:off x="3119919" y="2710752"/>
              <a:ext cx="1440000" cy="2256929"/>
              <a:chOff x="3119919" y="2710752"/>
              <a:chExt cx="1440000" cy="2256929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432596" y="4598349"/>
                <a:ext cx="814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김영연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8" name="그림 7" descr="사람, 정장, 의류, 넥타이이(가) 표시된 사진&#10;&#10;자동 생성된 설명">
                <a:extLst>
                  <a:ext uri="{FF2B5EF4-FFF2-40B4-BE49-F238E27FC236}">
                    <a16:creationId xmlns:a16="http://schemas.microsoft.com/office/drawing/2014/main" id="{DEDFE28B-8919-42C4-8D1A-910505F51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9919" y="2710752"/>
                <a:ext cx="1440000" cy="1722058"/>
              </a:xfrm>
              <a:prstGeom prst="ellipse">
                <a:avLst/>
              </a:prstGeom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6F3260-56B5-4A6B-B137-ADC3706E988E}"/>
              </a:ext>
            </a:extLst>
          </p:cNvPr>
          <p:cNvGrpSpPr/>
          <p:nvPr/>
        </p:nvGrpSpPr>
        <p:grpSpPr>
          <a:xfrm>
            <a:off x="5571150" y="2710752"/>
            <a:ext cx="1440000" cy="2256929"/>
            <a:chOff x="5473926" y="2710752"/>
            <a:chExt cx="1440000" cy="2256929"/>
          </a:xfrm>
        </p:grpSpPr>
        <p:sp>
          <p:nvSpPr>
            <p:cNvPr id="29" name="TextBox 28"/>
            <p:cNvSpPr txBox="1"/>
            <p:nvPr/>
          </p:nvSpPr>
          <p:spPr>
            <a:xfrm>
              <a:off x="5891600" y="4598349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김정</a:t>
              </a:r>
            </a:p>
          </p:txBody>
        </p:sp>
        <p:pic>
          <p:nvPicPr>
            <p:cNvPr id="6" name="그림 5" descr="사람, 정장, 의류, 넥타이이(가) 표시된 사진&#10;&#10;자동 생성된 설명">
              <a:extLst>
                <a:ext uri="{FF2B5EF4-FFF2-40B4-BE49-F238E27FC236}">
                  <a16:creationId xmlns:a16="http://schemas.microsoft.com/office/drawing/2014/main" id="{881E9028-BFC8-4C7A-AAD0-0BDE3B261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926" y="2710752"/>
              <a:ext cx="1440000" cy="1721045"/>
            </a:xfrm>
            <a:prstGeom prst="ellipse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9B5E45-2B67-47EB-A5A2-E0EA61BFF4BE}"/>
              </a:ext>
            </a:extLst>
          </p:cNvPr>
          <p:cNvGrpSpPr/>
          <p:nvPr/>
        </p:nvGrpSpPr>
        <p:grpSpPr>
          <a:xfrm>
            <a:off x="7897071" y="2710752"/>
            <a:ext cx="1404000" cy="2256929"/>
            <a:chOff x="7827933" y="2710752"/>
            <a:chExt cx="1358458" cy="2256929"/>
          </a:xfrm>
        </p:grpSpPr>
        <p:sp>
          <p:nvSpPr>
            <p:cNvPr id="31" name="TextBox 30"/>
            <p:cNvSpPr txBox="1"/>
            <p:nvPr/>
          </p:nvSpPr>
          <p:spPr>
            <a:xfrm>
              <a:off x="8099839" y="4598349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조성원</a:t>
              </a:r>
            </a:p>
          </p:txBody>
        </p:sp>
        <p:pic>
          <p:nvPicPr>
            <p:cNvPr id="10" name="그림 9" descr="사람, 의류, 여자, 가장이(가) 표시된 사진&#10;&#10;자동 생성된 설명">
              <a:extLst>
                <a:ext uri="{FF2B5EF4-FFF2-40B4-BE49-F238E27FC236}">
                  <a16:creationId xmlns:a16="http://schemas.microsoft.com/office/drawing/2014/main" id="{2316DAD1-33A3-4EF8-BA78-07D0CB0CD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933" y="2710752"/>
              <a:ext cx="1358458" cy="1720800"/>
            </a:xfrm>
            <a:prstGeom prst="ellipse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ED3721-1AEF-4095-A116-9FCA164866FD}"/>
              </a:ext>
            </a:extLst>
          </p:cNvPr>
          <p:cNvGrpSpPr/>
          <p:nvPr/>
        </p:nvGrpSpPr>
        <p:grpSpPr>
          <a:xfrm>
            <a:off x="10186993" y="2710752"/>
            <a:ext cx="1440000" cy="2256929"/>
            <a:chOff x="10100400" y="2710752"/>
            <a:chExt cx="1440000" cy="2256929"/>
          </a:xfrm>
        </p:grpSpPr>
        <p:sp>
          <p:nvSpPr>
            <p:cNvPr id="33" name="TextBox 32"/>
            <p:cNvSpPr txBox="1"/>
            <p:nvPr/>
          </p:nvSpPr>
          <p:spPr>
            <a:xfrm>
              <a:off x="10413076" y="4598349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최지원</a:t>
              </a:r>
            </a:p>
          </p:txBody>
        </p:sp>
        <p:pic>
          <p:nvPicPr>
            <p:cNvPr id="5" name="그림 4" descr="사람, 실내, 의류, 가장이(가) 표시된 사진&#10;&#10;자동 생성된 설명">
              <a:extLst>
                <a:ext uri="{FF2B5EF4-FFF2-40B4-BE49-F238E27FC236}">
                  <a16:creationId xmlns:a16="http://schemas.microsoft.com/office/drawing/2014/main" id="{F3AC9B0C-F7E5-47FC-A5FE-FF452A35456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400" y="2710752"/>
              <a:ext cx="1440000" cy="1720800"/>
            </a:xfrm>
            <a:prstGeom prst="ellipse">
              <a:avLst/>
            </a:prstGeom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AF980D-439D-4BF2-AE7F-411D0E018247}"/>
              </a:ext>
            </a:extLst>
          </p:cNvPr>
          <p:cNvSpPr/>
          <p:nvPr/>
        </p:nvSpPr>
        <p:spPr>
          <a:xfrm>
            <a:off x="5332396" y="2077991"/>
            <a:ext cx="6522720" cy="3116125"/>
          </a:xfrm>
          <a:prstGeom prst="roundRect">
            <a:avLst/>
          </a:prstGeom>
          <a:noFill/>
          <a:ln w="57150"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8559923-9DC7-4BCB-86F6-B3FC0F14B3EA}"/>
              </a:ext>
            </a:extLst>
          </p:cNvPr>
          <p:cNvSpPr/>
          <p:nvPr/>
        </p:nvSpPr>
        <p:spPr>
          <a:xfrm>
            <a:off x="336000" y="2076641"/>
            <a:ext cx="4640707" cy="3120651"/>
          </a:xfrm>
          <a:prstGeom prst="roundRect">
            <a:avLst>
              <a:gd name="adj" fmla="val 16830"/>
            </a:avLst>
          </a:prstGeom>
          <a:noFill/>
          <a:ln w="57150"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9330" y="1819175"/>
            <a:ext cx="10071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back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44135" y="1819175"/>
            <a:ext cx="109924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front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9834" y="426380"/>
            <a:ext cx="288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749170" y="404672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D944E7-62AE-40BB-BBA8-88865F90FEC5}"/>
              </a:ext>
            </a:extLst>
          </p:cNvPr>
          <p:cNvGrpSpPr/>
          <p:nvPr/>
        </p:nvGrpSpPr>
        <p:grpSpPr>
          <a:xfrm>
            <a:off x="3190924" y="26435"/>
            <a:ext cx="858572" cy="306050"/>
            <a:chOff x="2178608" y="26435"/>
            <a:chExt cx="1382739" cy="306050"/>
          </a:xfrm>
        </p:grpSpPr>
        <p:sp>
          <p:nvSpPr>
            <p:cNvPr id="39" name="사각형 설명선 21">
              <a:extLst>
                <a:ext uri="{FF2B5EF4-FFF2-40B4-BE49-F238E27FC236}">
                  <a16:creationId xmlns:a16="http://schemas.microsoft.com/office/drawing/2014/main" id="{B3146DFC-871F-4A4F-BC7F-2F72A08B63DE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A6BB0B-3FC7-41F5-B4CA-C3C705E9ED0A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팀원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25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F02FB599-773B-4536-B89E-A816DFD1A866}"/>
              </a:ext>
            </a:extLst>
          </p:cNvPr>
          <p:cNvSpPr/>
          <p:nvPr/>
        </p:nvSpPr>
        <p:spPr>
          <a:xfrm>
            <a:off x="138074" y="809697"/>
            <a:ext cx="432048" cy="378346"/>
          </a:xfrm>
          <a:prstGeom prst="parallelogram">
            <a:avLst/>
          </a:prstGeom>
          <a:solidFill>
            <a:srgbClr val="92D05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188746" y="835946"/>
            <a:ext cx="4330500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우리가 지금 해야 할 일을 무엇인가요</a:t>
            </a:r>
            <a:r>
              <a:rPr lang="en-US" altLang="ko-KR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?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97457" y="1792682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032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자기소개서 작성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97457" y="2611067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코딩테스트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준비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77982" y="3429452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517E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인적성</a:t>
            </a:r>
            <a:r>
              <a:rPr lang="ko-KR" altLang="en-US" sz="2400" dirty="0">
                <a:solidFill>
                  <a:srgbClr val="517E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풀이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18245" y="5884605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면접 준비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03818" y="4247837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FAD4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NCS </a:t>
            </a:r>
            <a:r>
              <a:rPr lang="ko-KR" altLang="en-US" sz="2400" dirty="0">
                <a:solidFill>
                  <a:srgbClr val="6FAD4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풀이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97457" y="5066222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포트폴리오 작성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23092" y="1792682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77883" y="2611067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SSAFY 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723092" y="3429452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공모전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030341-66BD-4394-9751-474A9DD76DB2}"/>
              </a:ext>
            </a:extLst>
          </p:cNvPr>
          <p:cNvSpPr txBox="1"/>
          <p:nvPr/>
        </p:nvSpPr>
        <p:spPr>
          <a:xfrm>
            <a:off x="7544357" y="4247837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체력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2224A5-8396-47EC-83D0-CB5BAA3C9CFA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23A9A0-36DC-4224-9E76-CB294E517445}"/>
              </a:ext>
            </a:extLst>
          </p:cNvPr>
          <p:cNvSpPr/>
          <p:nvPr/>
        </p:nvSpPr>
        <p:spPr>
          <a:xfrm>
            <a:off x="349834" y="426380"/>
            <a:ext cx="576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1E21CC-08FF-4991-815F-1E98F0B8C9ED}"/>
              </a:ext>
            </a:extLst>
          </p:cNvPr>
          <p:cNvSpPr txBox="1"/>
          <p:nvPr/>
        </p:nvSpPr>
        <p:spPr>
          <a:xfrm>
            <a:off x="5654930" y="404672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BDCC6D-AEB7-4CC0-B06A-439CFD295226}"/>
              </a:ext>
            </a:extLst>
          </p:cNvPr>
          <p:cNvGrpSpPr/>
          <p:nvPr/>
        </p:nvGrpSpPr>
        <p:grpSpPr>
          <a:xfrm>
            <a:off x="6096684" y="26435"/>
            <a:ext cx="858572" cy="306050"/>
            <a:chOff x="2178608" y="26435"/>
            <a:chExt cx="1382739" cy="306050"/>
          </a:xfrm>
        </p:grpSpPr>
        <p:sp>
          <p:nvSpPr>
            <p:cNvPr id="29" name="사각형 설명선 21">
              <a:extLst>
                <a:ext uri="{FF2B5EF4-FFF2-40B4-BE49-F238E27FC236}">
                  <a16:creationId xmlns:a16="http://schemas.microsoft.com/office/drawing/2014/main" id="{FE1307A8-A2A7-4D43-B23A-D55FE6DDEEBD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220E72-1EC8-40E8-B499-73067550030B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배경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F72DA6-54DF-4D8F-BEC7-020D3E9A184F}"/>
              </a:ext>
            </a:extLst>
          </p:cNvPr>
          <p:cNvSpPr txBox="1"/>
          <p:nvPr/>
        </p:nvSpPr>
        <p:spPr>
          <a:xfrm>
            <a:off x="6927895" y="48655"/>
            <a:ext cx="861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소개</a:t>
            </a:r>
          </a:p>
        </p:txBody>
      </p:sp>
    </p:spTree>
    <p:extLst>
      <p:ext uri="{BB962C8B-B14F-4D97-AF65-F5344CB8AC3E}">
        <p14:creationId xmlns:p14="http://schemas.microsoft.com/office/powerpoint/2010/main" val="343713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F02FB599-773B-4536-B89E-A816DFD1A866}"/>
              </a:ext>
            </a:extLst>
          </p:cNvPr>
          <p:cNvSpPr/>
          <p:nvPr/>
        </p:nvSpPr>
        <p:spPr>
          <a:xfrm>
            <a:off x="138074" y="809697"/>
            <a:ext cx="432048" cy="378346"/>
          </a:xfrm>
          <a:prstGeom prst="parallelogram">
            <a:avLst/>
          </a:prstGeom>
          <a:solidFill>
            <a:srgbClr val="92D05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237392" y="835946"/>
            <a:ext cx="3263722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공부 정보를 얻고 싶은데</a:t>
            </a:r>
            <a:r>
              <a:rPr lang="en-US" altLang="ko-KR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?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683" y="1430396"/>
            <a:ext cx="3281206" cy="415746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8" y="1430396"/>
            <a:ext cx="4757101" cy="499408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8747373" y="1430396"/>
            <a:ext cx="2961464" cy="3902487"/>
            <a:chOff x="7913078" y="3157520"/>
            <a:chExt cx="2531363" cy="311614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3078" y="3157520"/>
              <a:ext cx="2531363" cy="3116140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9178759" y="6172200"/>
              <a:ext cx="483987" cy="101460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027579" y="2405470"/>
            <a:ext cx="566221" cy="1270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3F3886-A19A-47AB-ABD0-6B9964A55FE0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BA436B-A9E2-4409-895B-35B1A3F85F08}"/>
              </a:ext>
            </a:extLst>
          </p:cNvPr>
          <p:cNvSpPr/>
          <p:nvPr/>
        </p:nvSpPr>
        <p:spPr>
          <a:xfrm>
            <a:off x="349834" y="426380"/>
            <a:ext cx="576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FC6FFD-0699-409D-824E-97DB00E87B63}"/>
              </a:ext>
            </a:extLst>
          </p:cNvPr>
          <p:cNvSpPr txBox="1"/>
          <p:nvPr/>
        </p:nvSpPr>
        <p:spPr>
          <a:xfrm>
            <a:off x="5654930" y="404672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29A17F1-BB7C-43F3-AF97-FCB4E6DA975F}"/>
              </a:ext>
            </a:extLst>
          </p:cNvPr>
          <p:cNvGrpSpPr/>
          <p:nvPr/>
        </p:nvGrpSpPr>
        <p:grpSpPr>
          <a:xfrm>
            <a:off x="6096684" y="26435"/>
            <a:ext cx="858572" cy="306050"/>
            <a:chOff x="2178608" y="26435"/>
            <a:chExt cx="1382739" cy="306050"/>
          </a:xfrm>
        </p:grpSpPr>
        <p:sp>
          <p:nvSpPr>
            <p:cNvPr id="40" name="사각형 설명선 21">
              <a:extLst>
                <a:ext uri="{FF2B5EF4-FFF2-40B4-BE49-F238E27FC236}">
                  <a16:creationId xmlns:a16="http://schemas.microsoft.com/office/drawing/2014/main" id="{C28B4469-95C9-490E-BBCC-21775C6CDA62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E3A643-B102-4E03-BF57-09F22323D2B6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배경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09FC32F-FB01-4C99-96CC-14AFD6370300}"/>
              </a:ext>
            </a:extLst>
          </p:cNvPr>
          <p:cNvSpPr txBox="1"/>
          <p:nvPr/>
        </p:nvSpPr>
        <p:spPr>
          <a:xfrm>
            <a:off x="6927895" y="48655"/>
            <a:ext cx="861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1135-CBC3-40EE-AAB1-E563030B9695}"/>
              </a:ext>
            </a:extLst>
          </p:cNvPr>
          <p:cNvSpPr txBox="1"/>
          <p:nvPr/>
        </p:nvSpPr>
        <p:spPr>
          <a:xfrm>
            <a:off x="2024762" y="3511941"/>
            <a:ext cx="1415772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F0000"/>
                </a:solidFill>
              </a:rPr>
              <a:t>광고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BC9CC6-027F-4341-8DE4-89338FDD8E4B}"/>
              </a:ext>
            </a:extLst>
          </p:cNvPr>
          <p:cNvSpPr txBox="1"/>
          <p:nvPr/>
        </p:nvSpPr>
        <p:spPr>
          <a:xfrm>
            <a:off x="6380056" y="3511941"/>
            <a:ext cx="1415772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F0000"/>
                </a:solidFill>
              </a:rPr>
              <a:t>광고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275F4-CFFF-4AC5-9628-5BFE835A8B81}"/>
              </a:ext>
            </a:extLst>
          </p:cNvPr>
          <p:cNvSpPr txBox="1"/>
          <p:nvPr/>
        </p:nvSpPr>
        <p:spPr>
          <a:xfrm>
            <a:off x="9520218" y="3511941"/>
            <a:ext cx="1415772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F0000"/>
                </a:solidFill>
              </a:rPr>
              <a:t>광고</a:t>
            </a:r>
          </a:p>
        </p:txBody>
      </p:sp>
    </p:spTree>
    <p:extLst>
      <p:ext uri="{BB962C8B-B14F-4D97-AF65-F5344CB8AC3E}">
        <p14:creationId xmlns:p14="http://schemas.microsoft.com/office/powerpoint/2010/main" val="355027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F02FB599-773B-4536-B89E-A816DFD1A866}"/>
              </a:ext>
            </a:extLst>
          </p:cNvPr>
          <p:cNvSpPr/>
          <p:nvPr/>
        </p:nvSpPr>
        <p:spPr>
          <a:xfrm>
            <a:off x="138074" y="809697"/>
            <a:ext cx="432048" cy="378346"/>
          </a:xfrm>
          <a:prstGeom prst="parallelogram">
            <a:avLst/>
          </a:prstGeom>
          <a:solidFill>
            <a:srgbClr val="92D05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188746" y="835946"/>
            <a:ext cx="4981968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이 기능만으로 공부계획을 세울 수 있을까요</a:t>
            </a:r>
            <a:r>
              <a:rPr lang="en-US" altLang="ko-KR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?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939881-8C3B-48FA-9BC5-3E0AE27E094C}"/>
              </a:ext>
            </a:extLst>
          </p:cNvPr>
          <p:cNvGrpSpPr/>
          <p:nvPr/>
        </p:nvGrpSpPr>
        <p:grpSpPr>
          <a:xfrm>
            <a:off x="1074421" y="1467700"/>
            <a:ext cx="3494860" cy="3992654"/>
            <a:chOff x="1059656" y="1469466"/>
            <a:chExt cx="3494860" cy="3992654"/>
          </a:xfrm>
        </p:grpSpPr>
        <p:pic>
          <p:nvPicPr>
            <p:cNvPr id="15" name="Picture 3" descr="https://lh3.googleusercontent.com/pn4X_VInHt0kNT8ikQWcKoTr6ZFgYAozTI8HD88otn9tfyKEpO_UfEoHbtWL66Jn5riJLPevoLO1MlngpLj7lEv3iRRX_FNjCCyRDjf1SPHeLcehWvfWA_gn4h8ehZd-pBTd0Dg9wCU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587" y="2146520"/>
              <a:ext cx="1569929" cy="3313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656" y="2146520"/>
              <a:ext cx="1570547" cy="3315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83938" y="1469466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스탑워치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D4498C-07ED-41AC-B8C5-110C9E041E0B}"/>
              </a:ext>
            </a:extLst>
          </p:cNvPr>
          <p:cNvGrpSpPr/>
          <p:nvPr/>
        </p:nvGrpSpPr>
        <p:grpSpPr>
          <a:xfrm>
            <a:off x="5529175" y="1507070"/>
            <a:ext cx="5709046" cy="3953284"/>
            <a:chOff x="6335597" y="1469466"/>
            <a:chExt cx="5709046" cy="3953284"/>
          </a:xfrm>
        </p:grpSpPr>
        <p:pic>
          <p:nvPicPr>
            <p:cNvPr id="17" name="Picture 5" descr="https://lh6.googleusercontent.com/wdQMVdpX89VoAfhRDyJ2gols_GAfq5T61Xv6U0b2L8doOTL-O3mcTjCOgdEApinWH2_y4_m67ReTQplZ-X-JzuS0htnnZrJqPXx6Og1E9Sj_yCU8h81wHPuHYNiCPVWuHY30S3WbkL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597" y="2108916"/>
              <a:ext cx="1569929" cy="3313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8527733" y="1469466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스케줄러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97EFDFD-F73F-4058-A5CB-B936F8D11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8154" y="2108916"/>
              <a:ext cx="3996489" cy="2188400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C2F98F-B69E-47F6-AB7B-D414B82D40AF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554DB3-525B-4CFE-9535-8E4D05CE7F81}"/>
              </a:ext>
            </a:extLst>
          </p:cNvPr>
          <p:cNvSpPr/>
          <p:nvPr/>
        </p:nvSpPr>
        <p:spPr>
          <a:xfrm>
            <a:off x="349834" y="426380"/>
            <a:ext cx="576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001EE-A530-4FDC-A38D-6FBE8D07AE3E}"/>
              </a:ext>
            </a:extLst>
          </p:cNvPr>
          <p:cNvSpPr txBox="1"/>
          <p:nvPr/>
        </p:nvSpPr>
        <p:spPr>
          <a:xfrm>
            <a:off x="5654930" y="404672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08A54C-66A4-4E06-9116-D3ACA364A66B}"/>
              </a:ext>
            </a:extLst>
          </p:cNvPr>
          <p:cNvGrpSpPr/>
          <p:nvPr/>
        </p:nvGrpSpPr>
        <p:grpSpPr>
          <a:xfrm>
            <a:off x="6096684" y="26435"/>
            <a:ext cx="858572" cy="306050"/>
            <a:chOff x="2178608" y="26435"/>
            <a:chExt cx="1382739" cy="306050"/>
          </a:xfrm>
        </p:grpSpPr>
        <p:sp>
          <p:nvSpPr>
            <p:cNvPr id="28" name="사각형 설명선 21">
              <a:extLst>
                <a:ext uri="{FF2B5EF4-FFF2-40B4-BE49-F238E27FC236}">
                  <a16:creationId xmlns:a16="http://schemas.microsoft.com/office/drawing/2014/main" id="{97C5539D-D317-4423-82E3-313E4B68650B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C888E9-737C-4831-957E-1FA432A3C6D1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배경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DEF3FBF-8FFC-4399-9F7A-46C4587C084E}"/>
              </a:ext>
            </a:extLst>
          </p:cNvPr>
          <p:cNvSpPr txBox="1"/>
          <p:nvPr/>
        </p:nvSpPr>
        <p:spPr>
          <a:xfrm>
            <a:off x="6927895" y="48655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공부 어플 현황</a:t>
            </a:r>
          </a:p>
        </p:txBody>
      </p:sp>
    </p:spTree>
    <p:extLst>
      <p:ext uri="{BB962C8B-B14F-4D97-AF65-F5344CB8AC3E}">
        <p14:creationId xmlns:p14="http://schemas.microsoft.com/office/powerpoint/2010/main" val="311071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F02FB599-773B-4536-B89E-A816DFD1A866}"/>
              </a:ext>
            </a:extLst>
          </p:cNvPr>
          <p:cNvSpPr/>
          <p:nvPr/>
        </p:nvSpPr>
        <p:spPr>
          <a:xfrm>
            <a:off x="138074" y="809697"/>
            <a:ext cx="432048" cy="378346"/>
          </a:xfrm>
          <a:prstGeom prst="parallelogram">
            <a:avLst/>
          </a:prstGeom>
          <a:solidFill>
            <a:srgbClr val="92D05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188746" y="835946"/>
            <a:ext cx="4216200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이런 서비스가 필요해요</a:t>
            </a:r>
            <a:r>
              <a:rPr lang="en-US" altLang="ko-KR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!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E7ED51-8A0A-4C35-B121-DB98EFC90A81}"/>
              </a:ext>
            </a:extLst>
          </p:cNvPr>
          <p:cNvGrpSpPr/>
          <p:nvPr/>
        </p:nvGrpSpPr>
        <p:grpSpPr>
          <a:xfrm>
            <a:off x="4669834" y="1397376"/>
            <a:ext cx="1960880" cy="1960880"/>
            <a:chOff x="4967015" y="1647034"/>
            <a:chExt cx="1960880" cy="196088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EB497D7-7DD4-47C4-B8CF-7F16D9B31503}"/>
                </a:ext>
              </a:extLst>
            </p:cNvPr>
            <p:cNvSpPr/>
            <p:nvPr/>
          </p:nvSpPr>
          <p:spPr>
            <a:xfrm>
              <a:off x="4967015" y="1647034"/>
              <a:ext cx="1960880" cy="1960880"/>
            </a:xfrm>
            <a:custGeom>
              <a:avLst/>
              <a:gdLst>
                <a:gd name="connsiteX0" fmla="*/ 0 w 1960880"/>
                <a:gd name="connsiteY0" fmla="*/ 980440 h 1960880"/>
                <a:gd name="connsiteX1" fmla="*/ 980440 w 1960880"/>
                <a:gd name="connsiteY1" fmla="*/ 0 h 1960880"/>
                <a:gd name="connsiteX2" fmla="*/ 1960880 w 1960880"/>
                <a:gd name="connsiteY2" fmla="*/ 980440 h 1960880"/>
                <a:gd name="connsiteX3" fmla="*/ 980440 w 1960880"/>
                <a:gd name="connsiteY3" fmla="*/ 1960880 h 1960880"/>
                <a:gd name="connsiteX4" fmla="*/ 0 w 1960880"/>
                <a:gd name="connsiteY4" fmla="*/ 980440 h 196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0880" h="1960880" extrusionOk="0">
                  <a:moveTo>
                    <a:pt x="0" y="980440"/>
                  </a:moveTo>
                  <a:cubicBezTo>
                    <a:pt x="-99099" y="322424"/>
                    <a:pt x="473148" y="-12414"/>
                    <a:pt x="980440" y="0"/>
                  </a:cubicBezTo>
                  <a:cubicBezTo>
                    <a:pt x="1474257" y="26781"/>
                    <a:pt x="2087274" y="401242"/>
                    <a:pt x="1960880" y="980440"/>
                  </a:cubicBezTo>
                  <a:cubicBezTo>
                    <a:pt x="1889911" y="1380429"/>
                    <a:pt x="1479380" y="2093255"/>
                    <a:pt x="980440" y="1960880"/>
                  </a:cubicBezTo>
                  <a:cubicBezTo>
                    <a:pt x="468939" y="1919520"/>
                    <a:pt x="137416" y="1510614"/>
                    <a:pt x="0" y="980440"/>
                  </a:cubicBezTo>
                  <a:close/>
                </a:path>
              </a:pathLst>
            </a:custGeom>
            <a:noFill/>
            <a:ln w="76200">
              <a:solidFill>
                <a:srgbClr val="EB6A6F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B8FB2-8101-4A5C-BA37-243121C84424}"/>
                </a:ext>
              </a:extLst>
            </p:cNvPr>
            <p:cNvSpPr txBox="1"/>
            <p:nvPr/>
          </p:nvSpPr>
          <p:spPr>
            <a:xfrm>
              <a:off x="5246702" y="2435594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계획 작성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3B484-B4D4-4293-8437-DC6842E10678}"/>
              </a:ext>
            </a:extLst>
          </p:cNvPr>
          <p:cNvGrpSpPr/>
          <p:nvPr/>
        </p:nvGrpSpPr>
        <p:grpSpPr>
          <a:xfrm>
            <a:off x="2100892" y="4139792"/>
            <a:ext cx="1960880" cy="1960880"/>
            <a:chOff x="2385192" y="4191573"/>
            <a:chExt cx="1960880" cy="196088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0418218-5D94-4AFA-8C02-EF16233B8B43}"/>
                </a:ext>
              </a:extLst>
            </p:cNvPr>
            <p:cNvSpPr/>
            <p:nvPr/>
          </p:nvSpPr>
          <p:spPr>
            <a:xfrm>
              <a:off x="2385192" y="4191573"/>
              <a:ext cx="1960880" cy="1960880"/>
            </a:xfrm>
            <a:custGeom>
              <a:avLst/>
              <a:gdLst>
                <a:gd name="connsiteX0" fmla="*/ 0 w 1960880"/>
                <a:gd name="connsiteY0" fmla="*/ 980440 h 1960880"/>
                <a:gd name="connsiteX1" fmla="*/ 980440 w 1960880"/>
                <a:gd name="connsiteY1" fmla="*/ 0 h 1960880"/>
                <a:gd name="connsiteX2" fmla="*/ 1960880 w 1960880"/>
                <a:gd name="connsiteY2" fmla="*/ 980440 h 1960880"/>
                <a:gd name="connsiteX3" fmla="*/ 980440 w 1960880"/>
                <a:gd name="connsiteY3" fmla="*/ 1960880 h 1960880"/>
                <a:gd name="connsiteX4" fmla="*/ 0 w 1960880"/>
                <a:gd name="connsiteY4" fmla="*/ 980440 h 196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0880" h="1960880" extrusionOk="0">
                  <a:moveTo>
                    <a:pt x="0" y="980440"/>
                  </a:moveTo>
                  <a:cubicBezTo>
                    <a:pt x="-55990" y="441353"/>
                    <a:pt x="498935" y="58968"/>
                    <a:pt x="980440" y="0"/>
                  </a:cubicBezTo>
                  <a:cubicBezTo>
                    <a:pt x="1562532" y="83347"/>
                    <a:pt x="1965867" y="591148"/>
                    <a:pt x="1960880" y="980440"/>
                  </a:cubicBezTo>
                  <a:cubicBezTo>
                    <a:pt x="1950807" y="1506725"/>
                    <a:pt x="1594607" y="2048761"/>
                    <a:pt x="980440" y="1960880"/>
                  </a:cubicBezTo>
                  <a:cubicBezTo>
                    <a:pt x="454357" y="1903602"/>
                    <a:pt x="13304" y="1546727"/>
                    <a:pt x="0" y="980440"/>
                  </a:cubicBezTo>
                  <a:close/>
                </a:path>
              </a:pathLst>
            </a:custGeom>
            <a:noFill/>
            <a:ln w="76200"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570589-2756-498B-98DF-6DBEE0443800}"/>
                </a:ext>
              </a:extLst>
            </p:cNvPr>
            <p:cNvSpPr txBox="1"/>
            <p:nvPr/>
          </p:nvSpPr>
          <p:spPr>
            <a:xfrm>
              <a:off x="2664879" y="4980133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정보 공유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76DE10-5068-4377-BCA3-8D21F65D41A4}"/>
              </a:ext>
            </a:extLst>
          </p:cNvPr>
          <p:cNvGrpSpPr/>
          <p:nvPr/>
        </p:nvGrpSpPr>
        <p:grpSpPr>
          <a:xfrm>
            <a:off x="7605297" y="4139792"/>
            <a:ext cx="2177133" cy="1960880"/>
            <a:chOff x="7526420" y="4104946"/>
            <a:chExt cx="2177133" cy="196088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70119A2-0071-4DB7-8430-FF945F6DF9AE}"/>
                </a:ext>
              </a:extLst>
            </p:cNvPr>
            <p:cNvSpPr/>
            <p:nvPr/>
          </p:nvSpPr>
          <p:spPr>
            <a:xfrm>
              <a:off x="7526420" y="4104946"/>
              <a:ext cx="2177133" cy="1960880"/>
            </a:xfrm>
            <a:custGeom>
              <a:avLst/>
              <a:gdLst>
                <a:gd name="connsiteX0" fmla="*/ 0 w 2177133"/>
                <a:gd name="connsiteY0" fmla="*/ 980440 h 1960880"/>
                <a:gd name="connsiteX1" fmla="*/ 1088567 w 2177133"/>
                <a:gd name="connsiteY1" fmla="*/ 0 h 1960880"/>
                <a:gd name="connsiteX2" fmla="*/ 2177134 w 2177133"/>
                <a:gd name="connsiteY2" fmla="*/ 980440 h 1960880"/>
                <a:gd name="connsiteX3" fmla="*/ 1088567 w 2177133"/>
                <a:gd name="connsiteY3" fmla="*/ 1960880 h 1960880"/>
                <a:gd name="connsiteX4" fmla="*/ 0 w 2177133"/>
                <a:gd name="connsiteY4" fmla="*/ 980440 h 196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33" h="1960880" extrusionOk="0">
                  <a:moveTo>
                    <a:pt x="0" y="980440"/>
                  </a:moveTo>
                  <a:cubicBezTo>
                    <a:pt x="-108781" y="371859"/>
                    <a:pt x="369331" y="44301"/>
                    <a:pt x="1088567" y="0"/>
                  </a:cubicBezTo>
                  <a:cubicBezTo>
                    <a:pt x="1806632" y="24603"/>
                    <a:pt x="2115733" y="440910"/>
                    <a:pt x="2177134" y="980440"/>
                  </a:cubicBezTo>
                  <a:cubicBezTo>
                    <a:pt x="2063054" y="1633327"/>
                    <a:pt x="1658566" y="2133334"/>
                    <a:pt x="1088567" y="1960880"/>
                  </a:cubicBezTo>
                  <a:cubicBezTo>
                    <a:pt x="457301" y="1944430"/>
                    <a:pt x="76323" y="1558390"/>
                    <a:pt x="0" y="980440"/>
                  </a:cubicBezTo>
                  <a:close/>
                </a:path>
              </a:pathLst>
            </a:custGeom>
            <a:noFill/>
            <a:ln w="76200">
              <a:solidFill>
                <a:srgbClr val="6D9C6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7EA652-91BF-4A0C-9C00-CFE545FFACD6}"/>
                </a:ext>
              </a:extLst>
            </p:cNvPr>
            <p:cNvSpPr txBox="1"/>
            <p:nvPr/>
          </p:nvSpPr>
          <p:spPr>
            <a:xfrm>
              <a:off x="7795506" y="4941180"/>
              <a:ext cx="1664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목표량 측정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939B4E-711C-4E5B-B385-927E30E961FD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16DFE9-145B-4D2F-A0B5-A2E233411819}"/>
              </a:ext>
            </a:extLst>
          </p:cNvPr>
          <p:cNvSpPr/>
          <p:nvPr/>
        </p:nvSpPr>
        <p:spPr>
          <a:xfrm>
            <a:off x="349834" y="426377"/>
            <a:ext cx="864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2D9B45-5E43-4019-8122-AD9579FF7F77}"/>
              </a:ext>
            </a:extLst>
          </p:cNvPr>
          <p:cNvSpPr txBox="1"/>
          <p:nvPr/>
        </p:nvSpPr>
        <p:spPr>
          <a:xfrm>
            <a:off x="8503926" y="40484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D5B05A4-42AC-402F-8460-08047ABCF367}"/>
              </a:ext>
            </a:extLst>
          </p:cNvPr>
          <p:cNvGrpSpPr/>
          <p:nvPr/>
        </p:nvGrpSpPr>
        <p:grpSpPr>
          <a:xfrm>
            <a:off x="8945680" y="26612"/>
            <a:ext cx="858572" cy="306050"/>
            <a:chOff x="2178608" y="26435"/>
            <a:chExt cx="1382739" cy="306050"/>
          </a:xfrm>
        </p:grpSpPr>
        <p:sp>
          <p:nvSpPr>
            <p:cNvPr id="37" name="사각형 설명선 21">
              <a:extLst>
                <a:ext uri="{FF2B5EF4-FFF2-40B4-BE49-F238E27FC236}">
                  <a16:creationId xmlns:a16="http://schemas.microsoft.com/office/drawing/2014/main" id="{10150CD4-076F-48FB-A139-CC812CB76F57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EBBA36-CDD7-45BC-986D-CA53224A7C9A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기능 소개</a:t>
              </a:r>
            </a:p>
          </p:txBody>
        </p:sp>
      </p:grpSp>
      <p:pic>
        <p:nvPicPr>
          <p:cNvPr id="5" name="그림 4" descr="개체, 시계, 고양이, 옅은이(가) 표시된 사진&#10;&#10;자동 생성된 설명">
            <a:extLst>
              <a:ext uri="{FF2B5EF4-FFF2-40B4-BE49-F238E27FC236}">
                <a16:creationId xmlns:a16="http://schemas.microsoft.com/office/drawing/2014/main" id="{06F22C53-69AB-4372-9CA5-EF638B5B7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648" y="3485256"/>
            <a:ext cx="3958054" cy="1503233"/>
          </a:xfrm>
          <a:prstGeom prst="rect">
            <a:avLst/>
          </a:prstGeom>
        </p:spPr>
      </p:pic>
      <p:pic>
        <p:nvPicPr>
          <p:cNvPr id="8" name="그림 7" descr="개체, 시계, 옅은, 플레이어이(가) 표시된 사진&#10;&#10;자동 생성된 설명">
            <a:extLst>
              <a:ext uri="{FF2B5EF4-FFF2-40B4-BE49-F238E27FC236}">
                <a16:creationId xmlns:a16="http://schemas.microsoft.com/office/drawing/2014/main" id="{04ECDAB6-29EB-42A0-B4C7-8A0421192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702" y="3485256"/>
            <a:ext cx="3960000" cy="15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44611" y="2865557"/>
            <a:ext cx="1110234" cy="9617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6"/>
          <p:cNvSpPr/>
          <p:nvPr/>
        </p:nvSpPr>
        <p:spPr>
          <a:xfrm>
            <a:off x="4544609" y="2865557"/>
            <a:ext cx="1110234" cy="961798"/>
          </a:xfrm>
          <a:custGeom>
            <a:avLst/>
            <a:gdLst>
              <a:gd name="connsiteX0" fmla="*/ 0 w 1474182"/>
              <a:gd name="connsiteY0" fmla="*/ 0 h 1474184"/>
              <a:gd name="connsiteX1" fmla="*/ 1474182 w 1474182"/>
              <a:gd name="connsiteY1" fmla="*/ 0 h 1474184"/>
              <a:gd name="connsiteX2" fmla="*/ 1474182 w 1474182"/>
              <a:gd name="connsiteY2" fmla="*/ 1474184 h 1474184"/>
              <a:gd name="connsiteX3" fmla="*/ 0 w 1474182"/>
              <a:gd name="connsiteY3" fmla="*/ 1474184 h 1474184"/>
              <a:gd name="connsiteX4" fmla="*/ 0 w 1474182"/>
              <a:gd name="connsiteY4" fmla="*/ 0 h 1474184"/>
              <a:gd name="connsiteX0" fmla="*/ 0 w 1474182"/>
              <a:gd name="connsiteY0" fmla="*/ 1474184 h 1474184"/>
              <a:gd name="connsiteX1" fmla="*/ 1474182 w 1474182"/>
              <a:gd name="connsiteY1" fmla="*/ 0 h 1474184"/>
              <a:gd name="connsiteX2" fmla="*/ 1474182 w 1474182"/>
              <a:gd name="connsiteY2" fmla="*/ 1474184 h 1474184"/>
              <a:gd name="connsiteX3" fmla="*/ 0 w 1474182"/>
              <a:gd name="connsiteY3" fmla="*/ 1474184 h 147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182" h="1474184">
                <a:moveTo>
                  <a:pt x="0" y="1474184"/>
                </a:moveTo>
                <a:lnTo>
                  <a:pt x="1474182" y="0"/>
                </a:lnTo>
                <a:lnTo>
                  <a:pt x="1474182" y="1474184"/>
                </a:lnTo>
                <a:lnTo>
                  <a:pt x="0" y="147418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 flipH="1">
            <a:off x="5784098" y="2791340"/>
            <a:ext cx="961797" cy="11102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4618829" y="3794061"/>
            <a:ext cx="961797" cy="11102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0800000">
            <a:off x="5709880" y="3868279"/>
            <a:ext cx="1110234" cy="9617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36"/>
          <p:cNvSpPr/>
          <p:nvPr/>
        </p:nvSpPr>
        <p:spPr>
          <a:xfrm>
            <a:off x="5709878" y="2865557"/>
            <a:ext cx="1110234" cy="961798"/>
          </a:xfrm>
          <a:custGeom>
            <a:avLst/>
            <a:gdLst>
              <a:gd name="connsiteX0" fmla="*/ 0 w 1474182"/>
              <a:gd name="connsiteY0" fmla="*/ 0 h 1474184"/>
              <a:gd name="connsiteX1" fmla="*/ 1474182 w 1474182"/>
              <a:gd name="connsiteY1" fmla="*/ 0 h 1474184"/>
              <a:gd name="connsiteX2" fmla="*/ 1474182 w 1474182"/>
              <a:gd name="connsiteY2" fmla="*/ 1474184 h 1474184"/>
              <a:gd name="connsiteX3" fmla="*/ 0 w 1474182"/>
              <a:gd name="connsiteY3" fmla="*/ 1474184 h 1474184"/>
              <a:gd name="connsiteX4" fmla="*/ 0 w 1474182"/>
              <a:gd name="connsiteY4" fmla="*/ 0 h 1474184"/>
              <a:gd name="connsiteX0" fmla="*/ 0 w 1474182"/>
              <a:gd name="connsiteY0" fmla="*/ 1474184 h 1474184"/>
              <a:gd name="connsiteX1" fmla="*/ 1474182 w 1474182"/>
              <a:gd name="connsiteY1" fmla="*/ 0 h 1474184"/>
              <a:gd name="connsiteX2" fmla="*/ 1474182 w 1474182"/>
              <a:gd name="connsiteY2" fmla="*/ 1474184 h 1474184"/>
              <a:gd name="connsiteX3" fmla="*/ 0 w 1474182"/>
              <a:gd name="connsiteY3" fmla="*/ 1474184 h 147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182" h="1474184">
                <a:moveTo>
                  <a:pt x="0" y="1474184"/>
                </a:moveTo>
                <a:lnTo>
                  <a:pt x="1474182" y="0"/>
                </a:lnTo>
                <a:lnTo>
                  <a:pt x="1474182" y="1474184"/>
                </a:lnTo>
                <a:lnTo>
                  <a:pt x="0" y="147418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36"/>
          <p:cNvSpPr/>
          <p:nvPr/>
        </p:nvSpPr>
        <p:spPr>
          <a:xfrm>
            <a:off x="4554335" y="3865406"/>
            <a:ext cx="1110234" cy="961798"/>
          </a:xfrm>
          <a:custGeom>
            <a:avLst/>
            <a:gdLst>
              <a:gd name="connsiteX0" fmla="*/ 0 w 1474182"/>
              <a:gd name="connsiteY0" fmla="*/ 0 h 1474184"/>
              <a:gd name="connsiteX1" fmla="*/ 1474182 w 1474182"/>
              <a:gd name="connsiteY1" fmla="*/ 0 h 1474184"/>
              <a:gd name="connsiteX2" fmla="*/ 1474182 w 1474182"/>
              <a:gd name="connsiteY2" fmla="*/ 1474184 h 1474184"/>
              <a:gd name="connsiteX3" fmla="*/ 0 w 1474182"/>
              <a:gd name="connsiteY3" fmla="*/ 1474184 h 1474184"/>
              <a:gd name="connsiteX4" fmla="*/ 0 w 1474182"/>
              <a:gd name="connsiteY4" fmla="*/ 0 h 1474184"/>
              <a:gd name="connsiteX0" fmla="*/ 0 w 1474182"/>
              <a:gd name="connsiteY0" fmla="*/ 1474184 h 1474184"/>
              <a:gd name="connsiteX1" fmla="*/ 1474182 w 1474182"/>
              <a:gd name="connsiteY1" fmla="*/ 0 h 1474184"/>
              <a:gd name="connsiteX2" fmla="*/ 1474182 w 1474182"/>
              <a:gd name="connsiteY2" fmla="*/ 1474184 h 1474184"/>
              <a:gd name="connsiteX3" fmla="*/ 0 w 1474182"/>
              <a:gd name="connsiteY3" fmla="*/ 1474184 h 147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182" h="1474184">
                <a:moveTo>
                  <a:pt x="0" y="1474184"/>
                </a:moveTo>
                <a:lnTo>
                  <a:pt x="1474182" y="0"/>
                </a:lnTo>
                <a:lnTo>
                  <a:pt x="1474182" y="1474184"/>
                </a:lnTo>
                <a:lnTo>
                  <a:pt x="0" y="147418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36"/>
          <p:cNvSpPr/>
          <p:nvPr/>
        </p:nvSpPr>
        <p:spPr>
          <a:xfrm>
            <a:off x="5709879" y="3868278"/>
            <a:ext cx="1110234" cy="961798"/>
          </a:xfrm>
          <a:custGeom>
            <a:avLst/>
            <a:gdLst>
              <a:gd name="connsiteX0" fmla="*/ 0 w 1474182"/>
              <a:gd name="connsiteY0" fmla="*/ 0 h 1474184"/>
              <a:gd name="connsiteX1" fmla="*/ 1474182 w 1474182"/>
              <a:gd name="connsiteY1" fmla="*/ 0 h 1474184"/>
              <a:gd name="connsiteX2" fmla="*/ 1474182 w 1474182"/>
              <a:gd name="connsiteY2" fmla="*/ 1474184 h 1474184"/>
              <a:gd name="connsiteX3" fmla="*/ 0 w 1474182"/>
              <a:gd name="connsiteY3" fmla="*/ 1474184 h 1474184"/>
              <a:gd name="connsiteX4" fmla="*/ 0 w 1474182"/>
              <a:gd name="connsiteY4" fmla="*/ 0 h 1474184"/>
              <a:gd name="connsiteX0" fmla="*/ 0 w 1474182"/>
              <a:gd name="connsiteY0" fmla="*/ 1474184 h 1474184"/>
              <a:gd name="connsiteX1" fmla="*/ 1474182 w 1474182"/>
              <a:gd name="connsiteY1" fmla="*/ 0 h 1474184"/>
              <a:gd name="connsiteX2" fmla="*/ 1474182 w 1474182"/>
              <a:gd name="connsiteY2" fmla="*/ 1474184 h 1474184"/>
              <a:gd name="connsiteX3" fmla="*/ 0 w 1474182"/>
              <a:gd name="connsiteY3" fmla="*/ 1474184 h 147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182" h="1474184">
                <a:moveTo>
                  <a:pt x="0" y="1474184"/>
                </a:moveTo>
                <a:lnTo>
                  <a:pt x="1474182" y="0"/>
                </a:lnTo>
                <a:lnTo>
                  <a:pt x="1474182" y="1474184"/>
                </a:lnTo>
                <a:lnTo>
                  <a:pt x="0" y="147418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4637223" y="2761956"/>
            <a:ext cx="138728" cy="103602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6819820" y="2946083"/>
            <a:ext cx="120180" cy="11959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4424725" y="4629961"/>
            <a:ext cx="120180" cy="119592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10800000">
            <a:off x="6588774" y="4830077"/>
            <a:ext cx="138728" cy="10360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53410" y="1828514"/>
            <a:ext cx="0" cy="2880088"/>
          </a:xfrm>
          <a:prstGeom prst="line">
            <a:avLst/>
          </a:prstGeom>
          <a:ln>
            <a:solidFill>
              <a:srgbClr val="A5A0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5400000">
            <a:off x="6357899" y="928878"/>
            <a:ext cx="0" cy="3324582"/>
          </a:xfrm>
          <a:prstGeom prst="line">
            <a:avLst/>
          </a:prstGeom>
          <a:ln>
            <a:solidFill>
              <a:srgbClr val="A5A0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111315" y="3011731"/>
            <a:ext cx="0" cy="2880088"/>
          </a:xfrm>
          <a:prstGeom prst="line">
            <a:avLst/>
          </a:prstGeom>
          <a:ln>
            <a:solidFill>
              <a:srgbClr val="A5A0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16200000" flipH="1">
            <a:off x="4996118" y="3422511"/>
            <a:ext cx="0" cy="3324582"/>
          </a:xfrm>
          <a:prstGeom prst="line">
            <a:avLst/>
          </a:prstGeom>
          <a:ln>
            <a:solidFill>
              <a:srgbClr val="A5A0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77897" y="2850876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6000" dirty="0">
              <a:solidFill>
                <a:schemeClr val="accent6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3174" y="2870018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6000" dirty="0">
              <a:solidFill>
                <a:schemeClr val="accent6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96046" y="3846791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6000" dirty="0">
              <a:solidFill>
                <a:schemeClr val="accent6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86598" y="382966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6000" dirty="0">
              <a:solidFill>
                <a:schemeClr val="accent6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1315" y="3012597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 계획 세우기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11315" y="3366701"/>
            <a:ext cx="4286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월별로 공부계획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세울 수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드래그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스케줄을 설정하고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스케줄에 맞춰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매일 할 일을 지정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공부시간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정할 수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에서도 모두 가능해요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1775" y="377990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계획표 공유하기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69987" y="4134010"/>
            <a:ext cx="3094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카테고리에 맞게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계획표를 검색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사람의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계획표를 담아오고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모아서 볼 수 있어요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담아온 계획표를</a:t>
            </a:r>
            <a:r>
              <a:rPr lang="ko-KR" altLang="en-US" sz="105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 계획표로 가져올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54573" y="5197361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 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목표량 측정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69817" y="5551465"/>
            <a:ext cx="3988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어떤 공부를 했고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공부를 할 지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한눈에 확인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스톱워치 기능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공부했는지 바로 볼 수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목표량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얼마나 채웠는지 바로 확인이 가능해요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매일 공부해서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포도송이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가득 채워주세요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96231" y="162118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설정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96231" y="1975290"/>
            <a:ext cx="348044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프로필사진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지정할 수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관심있는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지정하고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계획표를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받을 수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계획표의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늘어나면 최고 </a:t>
            </a:r>
            <a:r>
              <a:rPr lang="ko-KR" altLang="en-US" sz="1100" b="1" dirty="0">
                <a:solidFill>
                  <a:srgbClr val="6D9C6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인기 유저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될 수 있어요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9407122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그래서</a:t>
            </a:r>
            <a:r>
              <a:rPr lang="en-US" altLang="ko-KR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, </a:t>
            </a:r>
            <a:r>
              <a:rPr lang="ko-KR" altLang="en-US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어떤 서비스를 만들었나요</a:t>
            </a:r>
            <a:r>
              <a:rPr lang="en-US" altLang="ko-KR" sz="20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?</a:t>
            </a:r>
            <a:endParaRPr lang="en-US" sz="2000" spc="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040BD1-4D3D-42CF-8810-8FC4C07F07B0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768AA0-0287-45C4-971B-1C6D0C04E810}"/>
              </a:ext>
            </a:extLst>
          </p:cNvPr>
          <p:cNvSpPr/>
          <p:nvPr/>
        </p:nvSpPr>
        <p:spPr>
          <a:xfrm>
            <a:off x="349834" y="426377"/>
            <a:ext cx="864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EF5432-11C8-4F8A-AE28-13573F76E46D}"/>
              </a:ext>
            </a:extLst>
          </p:cNvPr>
          <p:cNvSpPr txBox="1"/>
          <p:nvPr/>
        </p:nvSpPr>
        <p:spPr>
          <a:xfrm>
            <a:off x="8503926" y="40484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E406EEB-EBD9-4039-8099-B46033F3EFA4}"/>
              </a:ext>
            </a:extLst>
          </p:cNvPr>
          <p:cNvGrpSpPr/>
          <p:nvPr/>
        </p:nvGrpSpPr>
        <p:grpSpPr>
          <a:xfrm>
            <a:off x="8945680" y="26612"/>
            <a:ext cx="858572" cy="306050"/>
            <a:chOff x="2178608" y="26435"/>
            <a:chExt cx="1382739" cy="306050"/>
          </a:xfrm>
        </p:grpSpPr>
        <p:sp>
          <p:nvSpPr>
            <p:cNvPr id="56" name="사각형 설명선 21">
              <a:extLst>
                <a:ext uri="{FF2B5EF4-FFF2-40B4-BE49-F238E27FC236}">
                  <a16:creationId xmlns:a16="http://schemas.microsoft.com/office/drawing/2014/main" id="{D498928C-C037-402A-B44A-941A0FC69299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57CFA41-D2CB-49CB-BB59-BA444A763AEE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기능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22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9" grpId="0"/>
      <p:bldP spid="33" grpId="0"/>
      <p:bldP spid="30" grpId="0"/>
      <p:bldP spid="34" grpId="0"/>
      <p:bldP spid="31" grpId="0"/>
      <p:bldP spid="36" grpId="0"/>
      <p:bldP spid="32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86" y="1462810"/>
            <a:ext cx="10058400" cy="494970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29A9-4720-4F25-B833-0F17BEF4D0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CA0B4FE8-36AF-421B-8FCF-5D3E27175771}"/>
              </a:ext>
            </a:extLst>
          </p:cNvPr>
          <p:cNvSpPr txBox="1">
            <a:spLocks/>
          </p:cNvSpPr>
          <p:nvPr/>
        </p:nvSpPr>
        <p:spPr>
          <a:xfrm>
            <a:off x="237391" y="835946"/>
            <a:ext cx="5806793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D964-A32E-4891-9F33-EDE7111D0CE5}"/>
              </a:ext>
            </a:extLst>
          </p:cNvPr>
          <p:cNvSpPr/>
          <p:nvPr/>
        </p:nvSpPr>
        <p:spPr>
          <a:xfrm>
            <a:off x="336000" y="422087"/>
            <a:ext cx="11520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F6939A-8DF3-47A1-BC8B-5B8AB4D0D06A}"/>
              </a:ext>
            </a:extLst>
          </p:cNvPr>
          <p:cNvSpPr/>
          <p:nvPr/>
        </p:nvSpPr>
        <p:spPr>
          <a:xfrm>
            <a:off x="349834" y="426377"/>
            <a:ext cx="8640000" cy="224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997317-EA03-49A9-9D90-A7A3BBA3F94E}"/>
              </a:ext>
            </a:extLst>
          </p:cNvPr>
          <p:cNvSpPr txBox="1"/>
          <p:nvPr/>
        </p:nvSpPr>
        <p:spPr>
          <a:xfrm>
            <a:off x="8503926" y="40484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75%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4D1979-69B8-4397-B6A9-4C5E66A270F6}"/>
              </a:ext>
            </a:extLst>
          </p:cNvPr>
          <p:cNvGrpSpPr/>
          <p:nvPr/>
        </p:nvGrpSpPr>
        <p:grpSpPr>
          <a:xfrm>
            <a:off x="8945680" y="26612"/>
            <a:ext cx="858572" cy="306050"/>
            <a:chOff x="2178608" y="26435"/>
            <a:chExt cx="1382739" cy="306050"/>
          </a:xfrm>
        </p:grpSpPr>
        <p:sp>
          <p:nvSpPr>
            <p:cNvPr id="18" name="사각형 설명선 21">
              <a:extLst>
                <a:ext uri="{FF2B5EF4-FFF2-40B4-BE49-F238E27FC236}">
                  <a16:creationId xmlns:a16="http://schemas.microsoft.com/office/drawing/2014/main" id="{EBBD4988-561E-41F8-84D2-B70FD06A87C5}"/>
                </a:ext>
              </a:extLst>
            </p:cNvPr>
            <p:cNvSpPr/>
            <p:nvPr/>
          </p:nvSpPr>
          <p:spPr>
            <a:xfrm>
              <a:off x="2178608" y="26435"/>
              <a:ext cx="1382739" cy="306050"/>
            </a:xfrm>
            <a:prstGeom prst="wedgeRectCallout">
              <a:avLst>
                <a:gd name="adj1" fmla="val -34737"/>
                <a:gd name="adj2" fmla="val 7111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5A6B76-2F8B-4D07-A65E-70CB56A3F40F}"/>
                </a:ext>
              </a:extLst>
            </p:cNvPr>
            <p:cNvSpPr txBox="1"/>
            <p:nvPr/>
          </p:nvSpPr>
          <p:spPr>
            <a:xfrm>
              <a:off x="2199025" y="40961"/>
              <a:ext cx="134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기능 소개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ADF99D-109B-4BA3-98CA-5E5FEE19C103}"/>
              </a:ext>
            </a:extLst>
          </p:cNvPr>
          <p:cNvSpPr txBox="1"/>
          <p:nvPr/>
        </p:nvSpPr>
        <p:spPr>
          <a:xfrm>
            <a:off x="9776891" y="48832"/>
            <a:ext cx="861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설정</a:t>
            </a:r>
          </a:p>
        </p:txBody>
      </p:sp>
    </p:spTree>
    <p:extLst>
      <p:ext uri="{BB962C8B-B14F-4D97-AF65-F5344CB8AC3E}">
        <p14:creationId xmlns:p14="http://schemas.microsoft.com/office/powerpoint/2010/main" val="3525814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1837</Words>
  <Application>Microsoft Office PowerPoint</Application>
  <PresentationFormat>와이드스크린</PresentationFormat>
  <Paragraphs>410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나눔스퀘어라운드 Bold</vt:lpstr>
      <vt:lpstr>맑은 고딕</vt:lpstr>
      <vt:lpstr>Arial</vt:lpstr>
      <vt:lpstr>나눔스퀘어</vt:lpstr>
      <vt:lpstr>나눔스퀘어라운드 ExtraBold</vt:lpstr>
      <vt:lpstr>나눔바른고딕</vt:lpstr>
      <vt:lpstr>나눔스퀘어 ExtraBold</vt:lpstr>
      <vt:lpstr>Wingdings</vt:lpstr>
      <vt:lpstr>나눔스퀘어라운드 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sungwon</cp:lastModifiedBy>
  <cp:revision>120</cp:revision>
  <dcterms:created xsi:type="dcterms:W3CDTF">2020-02-19T08:17:10Z</dcterms:created>
  <dcterms:modified xsi:type="dcterms:W3CDTF">2020-03-02T09:21:44Z</dcterms:modified>
</cp:coreProperties>
</file>